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637" r:id="rId2"/>
    <p:sldId id="638" r:id="rId3"/>
    <p:sldId id="1010" r:id="rId4"/>
    <p:sldId id="1011" r:id="rId5"/>
    <p:sldId id="1008" r:id="rId6"/>
    <p:sldId id="1009" r:id="rId7"/>
    <p:sldId id="956" r:id="rId8"/>
    <p:sldId id="1014" r:id="rId9"/>
    <p:sldId id="1013" r:id="rId10"/>
    <p:sldId id="1015" r:id="rId11"/>
    <p:sldId id="1016" r:id="rId12"/>
    <p:sldId id="953" r:id="rId13"/>
    <p:sldId id="1017" r:id="rId14"/>
    <p:sldId id="1018" r:id="rId15"/>
    <p:sldId id="1019" r:id="rId16"/>
    <p:sldId id="1092" r:id="rId17"/>
    <p:sldId id="1022" r:id="rId18"/>
    <p:sldId id="1023" r:id="rId19"/>
    <p:sldId id="1024" r:id="rId20"/>
    <p:sldId id="1025" r:id="rId21"/>
    <p:sldId id="1026" r:id="rId22"/>
    <p:sldId id="1027" r:id="rId23"/>
    <p:sldId id="1028" r:id="rId24"/>
    <p:sldId id="1029" r:id="rId25"/>
    <p:sldId id="1030" r:id="rId26"/>
    <p:sldId id="1031" r:id="rId27"/>
    <p:sldId id="1032" r:id="rId28"/>
    <p:sldId id="1033" r:id="rId29"/>
    <p:sldId id="1034" r:id="rId30"/>
    <p:sldId id="1035" r:id="rId31"/>
    <p:sldId id="1036" r:id="rId32"/>
    <p:sldId id="1037" r:id="rId33"/>
    <p:sldId id="1038" r:id="rId34"/>
    <p:sldId id="1039" r:id="rId35"/>
    <p:sldId id="1040" r:id="rId36"/>
    <p:sldId id="1041" r:id="rId37"/>
    <p:sldId id="1042" r:id="rId38"/>
    <p:sldId id="1043" r:id="rId39"/>
    <p:sldId id="870" r:id="rId40"/>
    <p:sldId id="948" r:id="rId41"/>
    <p:sldId id="1044" r:id="rId42"/>
    <p:sldId id="952" r:id="rId43"/>
    <p:sldId id="1045" r:id="rId44"/>
    <p:sldId id="1046" r:id="rId45"/>
    <p:sldId id="1047" r:id="rId46"/>
    <p:sldId id="1048" r:id="rId47"/>
    <p:sldId id="1049" r:id="rId48"/>
    <p:sldId id="1050" r:id="rId49"/>
    <p:sldId id="1053" r:id="rId50"/>
    <p:sldId id="1065" r:id="rId51"/>
    <p:sldId id="1059" r:id="rId52"/>
    <p:sldId id="1060" r:id="rId53"/>
    <p:sldId id="1054" r:id="rId54"/>
    <p:sldId id="1055" r:id="rId55"/>
    <p:sldId id="1056" r:id="rId56"/>
    <p:sldId id="1057" r:id="rId57"/>
    <p:sldId id="1058" r:id="rId58"/>
    <p:sldId id="1089" r:id="rId59"/>
    <p:sldId id="1090" r:id="rId60"/>
    <p:sldId id="1093" r:id="rId61"/>
    <p:sldId id="1094" r:id="rId62"/>
    <p:sldId id="1069" r:id="rId63"/>
    <p:sldId id="1070" r:id="rId64"/>
    <p:sldId id="1072" r:id="rId65"/>
    <p:sldId id="1073" r:id="rId66"/>
    <p:sldId id="1080" r:id="rId67"/>
    <p:sldId id="1081" r:id="rId68"/>
    <p:sldId id="1082" r:id="rId69"/>
    <p:sldId id="1083" r:id="rId70"/>
    <p:sldId id="1084" r:id="rId71"/>
    <p:sldId id="1085" r:id="rId72"/>
    <p:sldId id="1074" r:id="rId73"/>
    <p:sldId id="1098" r:id="rId74"/>
    <p:sldId id="997" r:id="rId75"/>
    <p:sldId id="1087" r:id="rId76"/>
    <p:sldId id="1088" r:id="rId77"/>
    <p:sldId id="999" r:id="rId78"/>
    <p:sldId id="1091" r:id="rId79"/>
    <p:sldId id="1095" r:id="rId80"/>
    <p:sldId id="1096" r:id="rId81"/>
    <p:sldId id="1097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48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41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EDDFF"/>
    <a:srgbClr val="CCCCFF"/>
    <a:srgbClr val="0000CC"/>
    <a:srgbClr val="BBFFDD"/>
    <a:srgbClr val="EEDDFF"/>
    <a:srgbClr val="FFFF66"/>
    <a:srgbClr val="FFFF00"/>
    <a:srgbClr val="FFEE99"/>
    <a:srgbClr val="FFD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6" autoAdjust="0"/>
    <p:restoredTop sz="94672" autoAdjust="0"/>
  </p:normalViewPr>
  <p:slideViewPr>
    <p:cSldViewPr>
      <p:cViewPr varScale="1">
        <p:scale>
          <a:sx n="92" d="100"/>
          <a:sy n="92" d="100"/>
        </p:scale>
        <p:origin x="468" y="84"/>
      </p:cViewPr>
      <p:guideLst>
        <p:guide orient="horz" pos="2160"/>
        <p:guide pos="3648"/>
        <p:guide orient="horz" pos="3696"/>
        <p:guide orient="horz" pos="41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B8892-A622-4235-B238-8B6F36140256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62ACC-BD12-4D11-8F58-775A777E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1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A19C8-CCCE-4953-A561-6EE71E169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25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2E6AE-82F4-495B-9C1B-0795ADC2A9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98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D36DB-6B1C-4363-9049-3059ED01D0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6C3FD-3F00-475A-A127-AA3198847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35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F7FB3-6F05-4F0C-8553-8AE99F66C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0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D3746-189F-4C0C-B673-EDEC28585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88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0E8AF-1545-4817-B025-5126892A1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70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FD69-C024-41D5-A069-67E133B1E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97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3565D-A5E4-4998-BE11-66FBE22449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9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704C-9FE3-450E-A290-FBC8243D7E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3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DB49-8943-4AA8-AEF3-F4387174CC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9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F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fld id="{E0592081-F691-4511-80BD-F15355DFB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olorado.edu/physics/2000/schroedinger/two-slit2.html" TargetMode="Externa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8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4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457200" y="1538515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457200" y="28956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7" y="4615542"/>
            <a:ext cx="8138160" cy="187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457200" y="46482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66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Tuesday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14 February 2017</a:t>
            </a:r>
            <a:endParaRPr lang="en-US" altLang="en-US" sz="3200" b="1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685614"/>
            <a:ext cx="2971800" cy="962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62238"/>
            <a:ext cx="6148504" cy="2214562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2209800" y="40386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76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5562600" y="27432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Tuesday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14 February 2017</a:t>
            </a:r>
            <a:endParaRPr lang="en-US" altLang="en-US" sz="3200" b="1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685614"/>
            <a:ext cx="2971800" cy="962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62238"/>
            <a:ext cx="6148504" cy="2214562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2209800" y="3200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209800" y="3733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2208397" y="34580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208397" y="2951589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328738"/>
            <a:ext cx="8753475" cy="4200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8600"/>
            <a:ext cx="4800600" cy="8953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424542" y="300445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 Box 28" descr="Newsprint"/>
          <p:cNvSpPr txBox="1">
            <a:spLocks noChangeArrowheads="1"/>
          </p:cNvSpPr>
          <p:nvPr/>
        </p:nvSpPr>
        <p:spPr bwMode="auto">
          <a:xfrm>
            <a:off x="2171700" y="2819400"/>
            <a:ext cx="4800600" cy="101566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Did you know that </a:t>
            </a:r>
            <a:r>
              <a:rPr lang="en-US" sz="2000" dirty="0">
                <a:hlinkClick r:id="rId5"/>
              </a:rPr>
              <a:t>http://www.colorado.edu/physics/2000/schroedinger/two-slit2.html</a:t>
            </a:r>
            <a:r>
              <a:rPr lang="en-US" sz="2000" dirty="0"/>
              <a:t> returns a 404 error?</a:t>
            </a:r>
            <a:endParaRPr lang="en-US" sz="2000" b="1" dirty="0"/>
          </a:p>
        </p:txBody>
      </p:sp>
      <p:sp>
        <p:nvSpPr>
          <p:cNvPr id="6" name="Text Box 28" descr="Newsprint"/>
          <p:cNvSpPr txBox="1">
            <a:spLocks noChangeArrowheads="1"/>
          </p:cNvSpPr>
          <p:nvPr/>
        </p:nvSpPr>
        <p:spPr bwMode="auto">
          <a:xfrm>
            <a:off x="2209800" y="1752600"/>
            <a:ext cx="48006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What is the difference between destructive and constructive interference? </a:t>
            </a:r>
            <a:endParaRPr lang="en-US" sz="2000" b="1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381000" y="4114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827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43200"/>
            <a:ext cx="2743200" cy="27432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19600" y="2346851"/>
            <a:ext cx="638628" cy="584775"/>
            <a:chOff x="4419600" y="2346851"/>
            <a:chExt cx="638628" cy="584775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4448628" y="2743200"/>
              <a:ext cx="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4891314" y="2743200"/>
              <a:ext cx="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4648200" y="2590800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TextBox 4"/>
            <p:cNvSpPr txBox="1"/>
            <p:nvPr/>
          </p:nvSpPr>
          <p:spPr>
            <a:xfrm>
              <a:off x="4448628" y="2346851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0" dirty="0" smtClean="0"/>
                <a:t>d</a:t>
              </a:r>
              <a:endParaRPr lang="en-US" sz="3200" b="1" i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88180" y="2910114"/>
            <a:ext cx="818600" cy="2500086"/>
            <a:chOff x="4088180" y="2910114"/>
            <a:chExt cx="818600" cy="2500086"/>
          </a:xfrm>
        </p:grpSpPr>
        <p:cxnSp>
          <p:nvCxnSpPr>
            <p:cNvPr id="9" name="Straight Connector 8"/>
            <p:cNvCxnSpPr/>
            <p:nvPr/>
          </p:nvCxnSpPr>
          <p:spPr bwMode="auto">
            <a:xfrm flipH="1">
              <a:off x="4088180" y="2910114"/>
              <a:ext cx="560020" cy="235432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4648200" y="2971800"/>
              <a:ext cx="0" cy="2438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4297180" y="3697069"/>
              <a:ext cx="60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600" b="1" i="0" dirty="0" smtClean="0"/>
                <a:t>θ</a:t>
              </a:r>
              <a:endParaRPr lang="en-US" sz="3600" b="1" i="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28" y="2924628"/>
            <a:ext cx="2409372" cy="2409372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 bwMode="auto">
          <a:xfrm rot="-4140000">
            <a:off x="3783169" y="538007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9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827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43200"/>
            <a:ext cx="2743200" cy="27432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419600" y="2346851"/>
            <a:ext cx="638628" cy="584775"/>
            <a:chOff x="4419600" y="2346851"/>
            <a:chExt cx="638628" cy="584775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4448628" y="2743200"/>
              <a:ext cx="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4891314" y="2743200"/>
              <a:ext cx="0" cy="152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4648200" y="2590800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TextBox 4"/>
            <p:cNvSpPr txBox="1"/>
            <p:nvPr/>
          </p:nvSpPr>
          <p:spPr>
            <a:xfrm>
              <a:off x="4448628" y="2346851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0" dirty="0" smtClean="0"/>
                <a:t>d</a:t>
              </a:r>
              <a:endParaRPr lang="en-US" sz="3200" b="1" i="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05200" y="2895600"/>
            <a:ext cx="1328058" cy="2438400"/>
            <a:chOff x="3505200" y="2895600"/>
            <a:chExt cx="1328058" cy="2438400"/>
          </a:xfrm>
        </p:grpSpPr>
        <p:cxnSp>
          <p:nvCxnSpPr>
            <p:cNvPr id="9" name="Straight Connector 8"/>
            <p:cNvCxnSpPr/>
            <p:nvPr/>
          </p:nvCxnSpPr>
          <p:spPr bwMode="auto">
            <a:xfrm flipH="1">
              <a:off x="3505200" y="2910114"/>
              <a:ext cx="1143000" cy="196668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4648200" y="2895600"/>
              <a:ext cx="0" cy="2438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4223658" y="3429000"/>
              <a:ext cx="60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600" b="1" i="0" dirty="0" smtClean="0"/>
                <a:t>θ</a:t>
              </a:r>
              <a:endParaRPr lang="en-US" sz="3600" b="1" i="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28" y="2924628"/>
            <a:ext cx="2409372" cy="240937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 rot="-3300000">
            <a:off x="3075359" y="499907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07574" y="4328160"/>
            <a:ext cx="846185" cy="853440"/>
          </a:xfrm>
          <a:prstGeom prst="rect">
            <a:avLst/>
          </a:prstGeom>
          <a:solidFill>
            <a:srgbClr val="BB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4" name="AutoShape 4" descr="http://upload.wikimedia.org/wikipedia/commons/6/6d/Sine_waves_different_frequencies.svg"/>
          <p:cNvSpPr>
            <a:spLocks noChangeAspect="1" noChangeArrowheads="1"/>
          </p:cNvSpPr>
          <p:nvPr/>
        </p:nvSpPr>
        <p:spPr bwMode="auto">
          <a:xfrm>
            <a:off x="155575" y="-1439863"/>
            <a:ext cx="9020175" cy="3009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86266" y="33191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901576" y="33191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654176" y="33191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568576" y="33191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4762319" y="33191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000824" y="432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916134" y="432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668734" y="432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83134" y="432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776877" y="432816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 rot="3540000">
            <a:off x="7909664" y="479375"/>
            <a:ext cx="668895" cy="1342177"/>
          </a:xfrm>
          <a:prstGeom prst="rect">
            <a:avLst/>
          </a:prstGeom>
          <a:solidFill>
            <a:srgbClr val="BB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838200" y="3702756"/>
            <a:ext cx="172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~3 nanometer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2190045" y="3410576"/>
            <a:ext cx="351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90045" y="4419600"/>
            <a:ext cx="351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339088" y="3399286"/>
            <a:ext cx="0" cy="1005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"/>
          <p:cNvGrpSpPr/>
          <p:nvPr/>
        </p:nvGrpSpPr>
        <p:grpSpPr>
          <a:xfrm>
            <a:off x="7924800" y="403578"/>
            <a:ext cx="1295400" cy="1959967"/>
            <a:chOff x="7848601" y="86816"/>
            <a:chExt cx="1295400" cy="1959967"/>
          </a:xfrm>
        </p:grpSpPr>
        <p:sp>
          <p:nvSpPr>
            <p:cNvPr id="75" name="Cloud Callout 74"/>
            <p:cNvSpPr/>
            <p:nvPr/>
          </p:nvSpPr>
          <p:spPr>
            <a:xfrm>
              <a:off x="7848601" y="86816"/>
              <a:ext cx="1295400" cy="1959967"/>
            </a:xfrm>
            <a:prstGeom prst="cloudCallout">
              <a:avLst>
                <a:gd name="adj1" fmla="val -21761"/>
                <a:gd name="adj2" fmla="val 12092"/>
              </a:avLst>
            </a:prstGeom>
            <a:blipFill>
              <a:blip r:embed="rId2" cstate="print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24"/>
            <p:cNvGrpSpPr/>
            <p:nvPr/>
          </p:nvGrpSpPr>
          <p:grpSpPr>
            <a:xfrm>
              <a:off x="8229600" y="609600"/>
              <a:ext cx="560696" cy="914400"/>
              <a:chOff x="8098808" y="976952"/>
              <a:chExt cx="560696" cy="9144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8098808" y="976952"/>
                <a:ext cx="560696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229600" y="1143000"/>
                <a:ext cx="304800" cy="6096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50000">
                    <a:srgbClr val="FF00FF"/>
                  </a:gs>
                  <a:gs pos="100000">
                    <a:schemeClr val="tx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 rot="1980000">
            <a:off x="1033928" y="2113357"/>
            <a:ext cx="3821374" cy="1210883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 rot="19620000" flipH="1">
            <a:off x="4768802" y="2098371"/>
            <a:ext cx="3537433" cy="1210883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sine-wave-red-nobg__IMG_5284__swharden.com.gif"/>
          <p:cNvPicPr>
            <a:picLocks/>
          </p:cNvPicPr>
          <p:nvPr/>
        </p:nvPicPr>
        <p:blipFill rotWithShape="1">
          <a:blip r:embed="rId3" cstate="print"/>
          <a:srcRect l="81332" t="-6843" r="3966" b="-15947"/>
          <a:stretch/>
        </p:blipFill>
        <p:spPr>
          <a:xfrm>
            <a:off x="4365978" y="4540956"/>
            <a:ext cx="920209" cy="42933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973689" y="5144869"/>
            <a:ext cx="172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wavelength </a:t>
            </a:r>
            <a:br>
              <a:rPr lang="en-US" dirty="0" smtClean="0"/>
            </a:br>
            <a:r>
              <a:rPr lang="en-US" dirty="0" smtClean="0"/>
              <a:t>( = </a:t>
            </a:r>
            <a:r>
              <a:rPr lang="en-US" dirty="0" smtClean="0">
                <a:sym typeface="Symbol"/>
              </a:rPr>
              <a:t>)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" name="Group 11"/>
          <p:cNvGrpSpPr/>
          <p:nvPr/>
        </p:nvGrpSpPr>
        <p:grpSpPr>
          <a:xfrm rot="16200000">
            <a:off x="4638972" y="4526541"/>
            <a:ext cx="351024" cy="959095"/>
            <a:chOff x="2342445" y="4389886"/>
            <a:chExt cx="351024" cy="1020314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2342445" y="4401176"/>
              <a:ext cx="351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342445" y="5410200"/>
              <a:ext cx="351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491488" y="4389886"/>
              <a:ext cx="0" cy="10058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/>
          <p:cNvCxnSpPr>
            <a:cxnSpLocks noChangeAspect="1"/>
          </p:cNvCxnSpPr>
          <p:nvPr/>
        </p:nvCxnSpPr>
        <p:spPr>
          <a:xfrm flipH="1" flipV="1">
            <a:off x="1162755" y="2003778"/>
            <a:ext cx="3651228" cy="2351362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ChangeAspect="1"/>
          </p:cNvCxnSpPr>
          <p:nvPr/>
        </p:nvCxnSpPr>
        <p:spPr>
          <a:xfrm flipH="1" flipV="1">
            <a:off x="1579584" y="1277253"/>
            <a:ext cx="3222939" cy="2075547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 noChangeAspect="1"/>
          </p:cNvCxnSpPr>
          <p:nvPr/>
        </p:nvCxnSpPr>
        <p:spPr>
          <a:xfrm flipV="1">
            <a:off x="4829549" y="2156178"/>
            <a:ext cx="3426314" cy="2206518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ChangeAspect="1"/>
          </p:cNvCxnSpPr>
          <p:nvPr/>
        </p:nvCxnSpPr>
        <p:spPr>
          <a:xfrm flipV="1">
            <a:off x="4816676" y="1443297"/>
            <a:ext cx="2965103" cy="190950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 noChangeAspect="1"/>
          </p:cNvCxnSpPr>
          <p:nvPr/>
        </p:nvCxnSpPr>
        <p:spPr>
          <a:xfrm rot="16320000">
            <a:off x="4205078" y="3510395"/>
            <a:ext cx="724951" cy="4382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cxnSpLocks noChangeAspect="1"/>
          </p:cNvCxnSpPr>
          <p:nvPr/>
        </p:nvCxnSpPr>
        <p:spPr>
          <a:xfrm rot="5280000" flipH="1">
            <a:off x="4693961" y="3492305"/>
            <a:ext cx="724951" cy="4382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811889" y="3364089"/>
            <a:ext cx="0" cy="1005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335929" y="4118446"/>
            <a:ext cx="0" cy="473309"/>
          </a:xfrm>
          <a:prstGeom prst="line">
            <a:avLst/>
          </a:prstGeom>
          <a:ln w="12700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88844" y="4098691"/>
            <a:ext cx="0" cy="473309"/>
          </a:xfrm>
          <a:prstGeom prst="line">
            <a:avLst/>
          </a:prstGeom>
          <a:ln w="12700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88"/>
          <p:cNvGrpSpPr/>
          <p:nvPr/>
        </p:nvGrpSpPr>
        <p:grpSpPr>
          <a:xfrm>
            <a:off x="7391400" y="1185333"/>
            <a:ext cx="914400" cy="457200"/>
            <a:chOff x="7265469" y="766153"/>
            <a:chExt cx="914400" cy="457200"/>
          </a:xfrm>
        </p:grpSpPr>
        <p:sp>
          <p:nvSpPr>
            <p:cNvPr id="90" name="TextBox 89"/>
            <p:cNvSpPr txBox="1"/>
            <p:nvPr/>
          </p:nvSpPr>
          <p:spPr>
            <a:xfrm>
              <a:off x="7265469" y="815622"/>
              <a:ext cx="759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~1 cm</a:t>
              </a:r>
              <a:endParaRPr lang="en-US" dirty="0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7828845" y="766154"/>
              <a:ext cx="351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828845" y="1219200"/>
              <a:ext cx="351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989177" y="766153"/>
              <a:ext cx="0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762000" y="76200"/>
            <a:ext cx="7543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1" i="0" dirty="0">
                <a:latin typeface="Times New Roman" pitchFamily="18" charset="0"/>
                <a:cs typeface="Times New Roman" pitchFamily="18" charset="0"/>
              </a:rPr>
              <a:t>DNA </a:t>
            </a:r>
            <a:r>
              <a:rPr lang="en-US" altLang="en-US" sz="4800" b="1" i="0" dirty="0" smtClean="0">
                <a:latin typeface="Times New Roman" pitchFamily="18" charset="0"/>
                <a:cs typeface="Times New Roman" pitchFamily="18" charset="0"/>
              </a:rPr>
              <a:t>Structure</a:t>
            </a:r>
            <a:br>
              <a:rPr lang="en-US" altLang="en-US" sz="4800" b="1" i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3200" i="0" dirty="0" smtClean="0">
                <a:latin typeface="Times New Roman" pitchFamily="18" charset="0"/>
                <a:cs typeface="Times New Roman" pitchFamily="18" charset="0"/>
              </a:rPr>
              <a:t>Simple Mathematical Approach</a:t>
            </a:r>
            <a:endParaRPr lang="en-US" altLang="en-US" sz="3200" i="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914400" y="3352800"/>
            <a:ext cx="784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>
            <a:spLocks noChangeAspect="1"/>
          </p:cNvSpPr>
          <p:nvPr/>
        </p:nvSpPr>
        <p:spPr>
          <a:xfrm rot="1800000">
            <a:off x="4391078" y="3897160"/>
            <a:ext cx="18288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 rot="19800000" flipH="1">
            <a:off x="5047172" y="3929446"/>
            <a:ext cx="18288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343400" y="32766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φ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26796" y="3593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θ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69604" y="3581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θ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89902" y="3048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θ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23286" y="30751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θ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29200" y="32766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φ</a:t>
            </a:r>
            <a:endParaRPr lang="en-US" dirty="0">
              <a:latin typeface="Wingdings" pitchFamily="2" charset="2"/>
              <a:cs typeface="Times New Roman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739898" y="3917196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d</a:t>
            </a:r>
            <a:endParaRPr lang="en-US" b="1" dirty="0">
              <a:latin typeface="Wingdings" pitchFamily="2" charset="2"/>
              <a:cs typeface="Times New Roman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rot="10800000" flipV="1">
            <a:off x="838200" y="5666096"/>
            <a:ext cx="457200" cy="228600"/>
          </a:xfrm>
          <a:prstGeom prst="line">
            <a:avLst/>
          </a:prstGeom>
          <a:ln w="762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447800" y="5513696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 d</a:t>
            </a:r>
            <a:endParaRPr lang="en-US" sz="28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981200" y="5513696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Sin </a:t>
            </a:r>
            <a:r>
              <a:rPr lang="el-GR" sz="2800" b="1" dirty="0" smtClean="0">
                <a:latin typeface="Times New Roman"/>
                <a:cs typeface="Times New Roman"/>
              </a:rPr>
              <a:t>θ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rot="10800000" flipV="1">
            <a:off x="824551" y="6240440"/>
            <a:ext cx="457200" cy="228600"/>
          </a:xfrm>
          <a:prstGeom prst="line">
            <a:avLst/>
          </a:prstGeom>
          <a:ln w="762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H="1" flipV="1">
            <a:off x="381000" y="6275696"/>
            <a:ext cx="457200" cy="228600"/>
          </a:xfrm>
          <a:prstGeom prst="line">
            <a:avLst/>
          </a:prstGeom>
          <a:ln w="762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447800" y="613347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ysClr val="windowText" lastClr="000000"/>
                </a:solidFill>
              </a:rPr>
              <a:t>= 2d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8000" y="612329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ysClr val="windowText" lastClr="000000"/>
                </a:solidFill>
              </a:rPr>
              <a:t>=     </a:t>
            </a:r>
            <a:r>
              <a:rPr lang="el-GR" sz="2800" b="1" dirty="0" smtClean="0">
                <a:solidFill>
                  <a:sysClr val="windowText" lastClr="000000"/>
                </a:solidFill>
              </a:rPr>
              <a:t>λ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383796" y="6113116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ysClr val="windowText" lastClr="000000"/>
                </a:solidFill>
              </a:rPr>
              <a:t>n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286000" y="6594144"/>
            <a:ext cx="768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1866900" y="6162020"/>
            <a:ext cx="419100" cy="543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180094" y="61061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Sin </a:t>
            </a:r>
            <a:r>
              <a:rPr lang="el-GR" sz="2800" b="1" dirty="0" smtClean="0">
                <a:latin typeface="Times New Roman"/>
                <a:cs typeface="Times New Roman"/>
              </a:rPr>
              <a:t>θ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73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8600"/>
            <a:ext cx="4800600" cy="8953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194966"/>
            <a:ext cx="5367337" cy="566303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Box 28" descr="Newsprint"/>
          <p:cNvSpPr txBox="1">
            <a:spLocks noChangeArrowheads="1"/>
          </p:cNvSpPr>
          <p:nvPr/>
        </p:nvSpPr>
        <p:spPr bwMode="auto">
          <a:xfrm>
            <a:off x="2209800" y="1752600"/>
            <a:ext cx="48006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Would you mind going over the biological roles for palindromic sequences?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2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 dirty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762000" y="1828800"/>
            <a:ext cx="708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is it?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762000" y="3138488"/>
            <a:ext cx="708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about with DNA?</a:t>
            </a:r>
          </a:p>
        </p:txBody>
      </p:sp>
      <p:grpSp>
        <p:nvGrpSpPr>
          <p:cNvPr id="68613" name="Group 5"/>
          <p:cNvGrpSpPr>
            <a:grpSpLocks/>
          </p:cNvGrpSpPr>
          <p:nvPr/>
        </p:nvGrpSpPr>
        <p:grpSpPr bwMode="auto">
          <a:xfrm>
            <a:off x="5105400" y="3111500"/>
            <a:ext cx="2133600" cy="546100"/>
            <a:chOff x="3216" y="1960"/>
            <a:chExt cx="1344" cy="344"/>
          </a:xfrm>
        </p:grpSpPr>
        <p:sp>
          <p:nvSpPr>
            <p:cNvPr id="27665" name="Text Box 6"/>
            <p:cNvSpPr txBox="1">
              <a:spLocks noChangeArrowheads="1"/>
            </p:cNvSpPr>
            <p:nvPr/>
          </p:nvSpPr>
          <p:spPr bwMode="auto">
            <a:xfrm>
              <a:off x="3216" y="1960"/>
              <a:ext cx="13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GCTATCG</a:t>
              </a:r>
            </a:p>
          </p:txBody>
        </p:sp>
        <p:sp>
          <p:nvSpPr>
            <p:cNvPr id="27666" name="Line 7"/>
            <p:cNvSpPr>
              <a:spLocks noChangeShapeType="1"/>
            </p:cNvSpPr>
            <p:nvPr/>
          </p:nvSpPr>
          <p:spPr bwMode="auto">
            <a:xfrm>
              <a:off x="3320" y="2008"/>
              <a:ext cx="96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27667" name="Line 8"/>
            <p:cNvSpPr>
              <a:spLocks noChangeShapeType="1"/>
            </p:cNvSpPr>
            <p:nvPr/>
          </p:nvSpPr>
          <p:spPr bwMode="auto">
            <a:xfrm>
              <a:off x="3312" y="2304"/>
              <a:ext cx="100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68617" name="Group 9"/>
          <p:cNvGrpSpPr>
            <a:grpSpLocks/>
          </p:cNvGrpSpPr>
          <p:nvPr/>
        </p:nvGrpSpPr>
        <p:grpSpPr bwMode="auto">
          <a:xfrm>
            <a:off x="1447800" y="2362200"/>
            <a:ext cx="5791200" cy="546100"/>
            <a:chOff x="912" y="1488"/>
            <a:chExt cx="3648" cy="344"/>
          </a:xfrm>
        </p:grpSpPr>
        <p:sp>
          <p:nvSpPr>
            <p:cNvPr id="27660" name="Text Box 10"/>
            <p:cNvSpPr txBox="1">
              <a:spLocks noChangeArrowheads="1"/>
            </p:cNvSpPr>
            <p:nvPr/>
          </p:nvSpPr>
          <p:spPr bwMode="auto">
            <a:xfrm>
              <a:off x="912" y="1519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Backwards = forwards</a:t>
              </a:r>
            </a:p>
          </p:txBody>
        </p:sp>
        <p:grpSp>
          <p:nvGrpSpPr>
            <p:cNvPr id="27661" name="Group 11"/>
            <p:cNvGrpSpPr>
              <a:grpSpLocks/>
            </p:cNvGrpSpPr>
            <p:nvPr/>
          </p:nvGrpSpPr>
          <p:grpSpPr bwMode="auto">
            <a:xfrm>
              <a:off x="3216" y="1488"/>
              <a:ext cx="1344" cy="344"/>
              <a:chOff x="3312" y="2392"/>
              <a:chExt cx="1344" cy="344"/>
            </a:xfrm>
          </p:grpSpPr>
          <p:sp>
            <p:nvSpPr>
              <p:cNvPr id="27662" name="Text Box 12"/>
              <p:cNvSpPr txBox="1">
                <a:spLocks noChangeArrowheads="1"/>
              </p:cNvSpPr>
              <p:nvPr/>
            </p:nvSpPr>
            <p:spPr bwMode="auto">
              <a:xfrm>
                <a:off x="3312" y="2392"/>
                <a:ext cx="13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ROTATOR</a:t>
                </a:r>
              </a:p>
            </p:txBody>
          </p:sp>
          <p:sp>
            <p:nvSpPr>
              <p:cNvPr id="27663" name="Line 13"/>
              <p:cNvSpPr>
                <a:spLocks noChangeShapeType="1"/>
              </p:cNvSpPr>
              <p:nvPr/>
            </p:nvSpPr>
            <p:spPr bwMode="auto">
              <a:xfrm>
                <a:off x="3416" y="2440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7664" name="Line 14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100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68623" name="Line 15"/>
          <p:cNvSpPr>
            <a:spLocks noChangeShapeType="1"/>
          </p:cNvSpPr>
          <p:nvPr/>
        </p:nvSpPr>
        <p:spPr bwMode="auto">
          <a:xfrm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 flipH="1"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grpSp>
        <p:nvGrpSpPr>
          <p:cNvPr id="68625" name="Group 17"/>
          <p:cNvGrpSpPr>
            <a:grpSpLocks/>
          </p:cNvGrpSpPr>
          <p:nvPr/>
        </p:nvGrpSpPr>
        <p:grpSpPr bwMode="auto">
          <a:xfrm>
            <a:off x="457200" y="3733800"/>
            <a:ext cx="8382000" cy="2476500"/>
            <a:chOff x="288" y="2352"/>
            <a:chExt cx="5280" cy="1560"/>
          </a:xfrm>
        </p:grpSpPr>
        <p:sp>
          <p:nvSpPr>
            <p:cNvPr id="27658" name="Text Box 18"/>
            <p:cNvSpPr txBox="1">
              <a:spLocks noChangeArrowheads="1"/>
            </p:cNvSpPr>
            <p:nvPr/>
          </p:nvSpPr>
          <p:spPr bwMode="auto">
            <a:xfrm>
              <a:off x="288" y="3454"/>
              <a:ext cx="5280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sz="2800" b="0" i="0" dirty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  <a:t>TTAATGTGAGTTAGCTCACTCATT</a:t>
              </a:r>
              <a:br>
                <a:rPr lang="en-US" altLang="en-US" sz="2800" b="0" i="0" dirty="0">
                  <a:solidFill>
                    <a:srgbClr val="FFFF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800" b="0" i="0" dirty="0">
                  <a:solidFill>
                    <a:srgbClr val="FFFF00"/>
                  </a:solidFill>
                  <a:latin typeface="Courier New" pitchFamily="49" charset="0"/>
                  <a:cs typeface="Times New Roman" pitchFamily="18" charset="0"/>
                </a:rPr>
                <a:t>AATTACACTCAATCGAGTGAGTAA</a:t>
              </a:r>
              <a:r>
                <a:rPr lang="en-US" altLang="en-US" sz="2800" b="0" i="0" dirty="0">
                  <a:solidFill>
                    <a:srgbClr val="FFFF00"/>
                  </a:solidFill>
                  <a:cs typeface="Lucida Sans Unicode" pitchFamily="34" charset="0"/>
                </a:rPr>
                <a:t> </a:t>
              </a:r>
            </a:p>
          </p:txBody>
        </p:sp>
        <p:sp>
          <p:nvSpPr>
            <p:cNvPr id="27659" name="Text Box 19"/>
            <p:cNvSpPr txBox="1">
              <a:spLocks noChangeArrowheads="1"/>
            </p:cNvSpPr>
            <p:nvPr/>
          </p:nvSpPr>
          <p:spPr bwMode="auto">
            <a:xfrm>
              <a:off x="624" y="2352"/>
              <a:ext cx="2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en-US" sz="2400" b="0" i="0" dirty="0">
                  <a:solidFill>
                    <a:srgbClr val="FFFF00"/>
                  </a:solidFill>
                  <a:cs typeface="Lucida Sans Unicode" pitchFamily="34" charset="0"/>
                </a:rPr>
                <a:t> DNA is double stranded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8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autoUpdateAnimBg="0"/>
      <p:bldP spid="68612" grpId="0" autoUpdateAnimBg="0"/>
      <p:bldP spid="68623" grpId="0" animBg="1"/>
      <p:bldP spid="686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16 February 2017</a:t>
            </a:r>
            <a:endParaRPr lang="en-US" altLang="en-US" sz="3200" b="1" i="0" dirty="0"/>
          </a:p>
        </p:txBody>
      </p:sp>
      <p:sp>
        <p:nvSpPr>
          <p:cNvPr id="9" name="Right Arrow 8"/>
          <p:cNvSpPr/>
          <p:nvPr/>
        </p:nvSpPr>
        <p:spPr bwMode="auto">
          <a:xfrm flipH="1">
            <a:off x="7848600" y="3733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762000" y="1828800"/>
            <a:ext cx="708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is it?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62000" y="3138488"/>
            <a:ext cx="708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about with DNA?</a:t>
            </a: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5105400" y="3111500"/>
            <a:ext cx="2133600" cy="546100"/>
            <a:chOff x="3216" y="1960"/>
            <a:chExt cx="1344" cy="344"/>
          </a:xfrm>
        </p:grpSpPr>
        <p:sp>
          <p:nvSpPr>
            <p:cNvPr id="28689" name="Text Box 5"/>
            <p:cNvSpPr txBox="1">
              <a:spLocks noChangeArrowheads="1"/>
            </p:cNvSpPr>
            <p:nvPr/>
          </p:nvSpPr>
          <p:spPr bwMode="auto">
            <a:xfrm>
              <a:off x="3216" y="1960"/>
              <a:ext cx="13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GCTATCG</a:t>
              </a:r>
            </a:p>
          </p:txBody>
        </p:sp>
        <p:sp>
          <p:nvSpPr>
            <p:cNvPr id="28690" name="Line 6"/>
            <p:cNvSpPr>
              <a:spLocks noChangeShapeType="1"/>
            </p:cNvSpPr>
            <p:nvPr/>
          </p:nvSpPr>
          <p:spPr bwMode="auto">
            <a:xfrm>
              <a:off x="3320" y="2008"/>
              <a:ext cx="96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28691" name="Line 7"/>
            <p:cNvSpPr>
              <a:spLocks noChangeShapeType="1"/>
            </p:cNvSpPr>
            <p:nvPr/>
          </p:nvSpPr>
          <p:spPr bwMode="auto">
            <a:xfrm>
              <a:off x="3312" y="2304"/>
              <a:ext cx="100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28677" name="Group 8"/>
          <p:cNvGrpSpPr>
            <a:grpSpLocks/>
          </p:cNvGrpSpPr>
          <p:nvPr/>
        </p:nvGrpSpPr>
        <p:grpSpPr bwMode="auto">
          <a:xfrm>
            <a:off x="1447800" y="2362200"/>
            <a:ext cx="5791200" cy="546100"/>
            <a:chOff x="912" y="1488"/>
            <a:chExt cx="3648" cy="344"/>
          </a:xfrm>
        </p:grpSpPr>
        <p:sp>
          <p:nvSpPr>
            <p:cNvPr id="28684" name="Text Box 9"/>
            <p:cNvSpPr txBox="1">
              <a:spLocks noChangeArrowheads="1"/>
            </p:cNvSpPr>
            <p:nvPr/>
          </p:nvSpPr>
          <p:spPr bwMode="auto">
            <a:xfrm>
              <a:off x="912" y="1519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Backwards = forwards</a:t>
              </a:r>
            </a:p>
          </p:txBody>
        </p:sp>
        <p:grpSp>
          <p:nvGrpSpPr>
            <p:cNvPr id="28685" name="Group 10"/>
            <p:cNvGrpSpPr>
              <a:grpSpLocks/>
            </p:cNvGrpSpPr>
            <p:nvPr/>
          </p:nvGrpSpPr>
          <p:grpSpPr bwMode="auto">
            <a:xfrm>
              <a:off x="3216" y="1488"/>
              <a:ext cx="1344" cy="344"/>
              <a:chOff x="3312" y="2392"/>
              <a:chExt cx="1344" cy="344"/>
            </a:xfrm>
          </p:grpSpPr>
          <p:sp>
            <p:nvSpPr>
              <p:cNvPr id="28686" name="Text Box 11"/>
              <p:cNvSpPr txBox="1">
                <a:spLocks noChangeArrowheads="1"/>
              </p:cNvSpPr>
              <p:nvPr/>
            </p:nvSpPr>
            <p:spPr bwMode="auto">
              <a:xfrm>
                <a:off x="3312" y="2392"/>
                <a:ext cx="13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ROTATOR</a:t>
                </a:r>
              </a:p>
            </p:txBody>
          </p:sp>
          <p:sp>
            <p:nvSpPr>
              <p:cNvPr id="28687" name="Line 12"/>
              <p:cNvSpPr>
                <a:spLocks noChangeShapeType="1"/>
              </p:cNvSpPr>
              <p:nvPr/>
            </p:nvSpPr>
            <p:spPr bwMode="auto">
              <a:xfrm>
                <a:off x="3416" y="2440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8688" name="Line 13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100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28678" name="Line 14"/>
          <p:cNvSpPr>
            <a:spLocks noChangeShapeType="1"/>
          </p:cNvSpPr>
          <p:nvPr/>
        </p:nvSpPr>
        <p:spPr bwMode="auto">
          <a:xfrm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sp>
        <p:nvSpPr>
          <p:cNvPr id="28679" name="Line 15"/>
          <p:cNvSpPr>
            <a:spLocks noChangeShapeType="1"/>
          </p:cNvSpPr>
          <p:nvPr/>
        </p:nvSpPr>
        <p:spPr bwMode="auto">
          <a:xfrm flipH="1"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sp>
        <p:nvSpPr>
          <p:cNvPr id="28680" name="Text Box 16"/>
          <p:cNvSpPr txBox="1">
            <a:spLocks noChangeArrowheads="1"/>
          </p:cNvSpPr>
          <p:nvPr/>
        </p:nvSpPr>
        <p:spPr bwMode="auto">
          <a:xfrm>
            <a:off x="990600" y="41910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DNA is redundant</a:t>
            </a:r>
          </a:p>
        </p:txBody>
      </p:sp>
      <p:sp>
        <p:nvSpPr>
          <p:cNvPr id="28681" name="Text Box 17"/>
          <p:cNvSpPr txBox="1">
            <a:spLocks noChangeArrowheads="1"/>
          </p:cNvSpPr>
          <p:nvPr/>
        </p:nvSpPr>
        <p:spPr bwMode="auto">
          <a:xfrm>
            <a:off x="457200" y="5483225"/>
            <a:ext cx="8382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5000"/>
              </a:spcBef>
            </a:pP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b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 </a:t>
            </a:r>
          </a:p>
        </p:txBody>
      </p:sp>
      <p:sp>
        <p:nvSpPr>
          <p:cNvPr id="28682" name="Text Box 18"/>
          <p:cNvSpPr txBox="1">
            <a:spLocks noChangeArrowheads="1"/>
          </p:cNvSpPr>
          <p:nvPr/>
        </p:nvSpPr>
        <p:spPr bwMode="auto">
          <a:xfrm>
            <a:off x="990600" y="37338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DNA is double stranded</a:t>
            </a:r>
          </a:p>
        </p:txBody>
      </p:sp>
      <p:sp>
        <p:nvSpPr>
          <p:cNvPr id="28683" name="Text Box 19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</p:spTree>
    <p:extLst>
      <p:ext uri="{BB962C8B-B14F-4D97-AF65-F5344CB8AC3E}">
        <p14:creationId xmlns:p14="http://schemas.microsoft.com/office/powerpoint/2010/main" val="26033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762000" y="1828800"/>
            <a:ext cx="708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is it?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762000" y="3138488"/>
            <a:ext cx="7086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What about with DNA?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5105400" y="3111500"/>
            <a:ext cx="2133600" cy="546100"/>
            <a:chOff x="3216" y="1960"/>
            <a:chExt cx="1344" cy="344"/>
          </a:xfrm>
        </p:grpSpPr>
        <p:sp>
          <p:nvSpPr>
            <p:cNvPr id="29727" name="Text Box 5"/>
            <p:cNvSpPr txBox="1">
              <a:spLocks noChangeArrowheads="1"/>
            </p:cNvSpPr>
            <p:nvPr/>
          </p:nvSpPr>
          <p:spPr bwMode="auto">
            <a:xfrm>
              <a:off x="3216" y="1960"/>
              <a:ext cx="13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GCTATCG</a:t>
              </a:r>
            </a:p>
          </p:txBody>
        </p:sp>
        <p:sp>
          <p:nvSpPr>
            <p:cNvPr id="29728" name="Line 6"/>
            <p:cNvSpPr>
              <a:spLocks noChangeShapeType="1"/>
            </p:cNvSpPr>
            <p:nvPr/>
          </p:nvSpPr>
          <p:spPr bwMode="auto">
            <a:xfrm>
              <a:off x="3320" y="2008"/>
              <a:ext cx="96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29729" name="Line 7"/>
            <p:cNvSpPr>
              <a:spLocks noChangeShapeType="1"/>
            </p:cNvSpPr>
            <p:nvPr/>
          </p:nvSpPr>
          <p:spPr bwMode="auto">
            <a:xfrm>
              <a:off x="3312" y="2304"/>
              <a:ext cx="100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29701" name="Group 8"/>
          <p:cNvGrpSpPr>
            <a:grpSpLocks/>
          </p:cNvGrpSpPr>
          <p:nvPr/>
        </p:nvGrpSpPr>
        <p:grpSpPr bwMode="auto">
          <a:xfrm>
            <a:off x="1447800" y="2362200"/>
            <a:ext cx="5791200" cy="546100"/>
            <a:chOff x="912" y="1488"/>
            <a:chExt cx="3648" cy="344"/>
          </a:xfrm>
        </p:grpSpPr>
        <p:sp>
          <p:nvSpPr>
            <p:cNvPr id="29722" name="Text Box 9"/>
            <p:cNvSpPr txBox="1">
              <a:spLocks noChangeArrowheads="1"/>
            </p:cNvSpPr>
            <p:nvPr/>
          </p:nvSpPr>
          <p:spPr bwMode="auto">
            <a:xfrm>
              <a:off x="912" y="1519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Backwards = forwards</a:t>
              </a:r>
            </a:p>
          </p:txBody>
        </p:sp>
        <p:grpSp>
          <p:nvGrpSpPr>
            <p:cNvPr id="29723" name="Group 10"/>
            <p:cNvGrpSpPr>
              <a:grpSpLocks/>
            </p:cNvGrpSpPr>
            <p:nvPr/>
          </p:nvGrpSpPr>
          <p:grpSpPr bwMode="auto">
            <a:xfrm>
              <a:off x="3216" y="1488"/>
              <a:ext cx="1344" cy="344"/>
              <a:chOff x="3312" y="2392"/>
              <a:chExt cx="1344" cy="344"/>
            </a:xfrm>
          </p:grpSpPr>
          <p:sp>
            <p:nvSpPr>
              <p:cNvPr id="29724" name="Text Box 11"/>
              <p:cNvSpPr txBox="1">
                <a:spLocks noChangeArrowheads="1"/>
              </p:cNvSpPr>
              <p:nvPr/>
            </p:nvSpPr>
            <p:spPr bwMode="auto">
              <a:xfrm>
                <a:off x="3312" y="2392"/>
                <a:ext cx="134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ROTATOR</a:t>
                </a:r>
              </a:p>
            </p:txBody>
          </p:sp>
          <p:sp>
            <p:nvSpPr>
              <p:cNvPr id="29725" name="Line 12"/>
              <p:cNvSpPr>
                <a:spLocks noChangeShapeType="1"/>
              </p:cNvSpPr>
              <p:nvPr/>
            </p:nvSpPr>
            <p:spPr bwMode="auto">
              <a:xfrm>
                <a:off x="3416" y="2440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9726" name="Line 13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100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29702" name="Line 14"/>
          <p:cNvSpPr>
            <a:spLocks noChangeShapeType="1"/>
          </p:cNvSpPr>
          <p:nvPr/>
        </p:nvSpPr>
        <p:spPr bwMode="auto">
          <a:xfrm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sp>
        <p:nvSpPr>
          <p:cNvPr id="29703" name="Line 15"/>
          <p:cNvSpPr>
            <a:spLocks noChangeShapeType="1"/>
          </p:cNvSpPr>
          <p:nvPr/>
        </p:nvSpPr>
        <p:spPr bwMode="auto">
          <a:xfrm flipH="1">
            <a:off x="5638800" y="3048000"/>
            <a:ext cx="838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0"/>
          </a:p>
        </p:txBody>
      </p:sp>
      <p:sp>
        <p:nvSpPr>
          <p:cNvPr id="29704" name="Text Box 16"/>
          <p:cNvSpPr txBox="1">
            <a:spLocks noChangeArrowheads="1"/>
          </p:cNvSpPr>
          <p:nvPr/>
        </p:nvSpPr>
        <p:spPr bwMode="auto">
          <a:xfrm>
            <a:off x="990600" y="41910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DNA is redundant</a:t>
            </a:r>
          </a:p>
        </p:txBody>
      </p:sp>
      <p:sp>
        <p:nvSpPr>
          <p:cNvPr id="29705" name="Text Box 17"/>
          <p:cNvSpPr txBox="1">
            <a:spLocks noChangeArrowheads="1"/>
          </p:cNvSpPr>
          <p:nvPr/>
        </p:nvSpPr>
        <p:spPr bwMode="auto">
          <a:xfrm>
            <a:off x="457200" y="5483225"/>
            <a:ext cx="8382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5000"/>
              </a:spcBef>
            </a:pP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b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8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8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8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 </a:t>
            </a:r>
          </a:p>
        </p:txBody>
      </p:sp>
      <p:sp>
        <p:nvSpPr>
          <p:cNvPr id="29706" name="Text Box 18"/>
          <p:cNvSpPr txBox="1">
            <a:spLocks noChangeArrowheads="1"/>
          </p:cNvSpPr>
          <p:nvPr/>
        </p:nvSpPr>
        <p:spPr bwMode="auto">
          <a:xfrm>
            <a:off x="990600" y="37338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DNA is double stranded</a:t>
            </a:r>
          </a:p>
        </p:txBody>
      </p:sp>
      <p:grpSp>
        <p:nvGrpSpPr>
          <p:cNvPr id="70675" name="Group 19"/>
          <p:cNvGrpSpPr>
            <a:grpSpLocks/>
          </p:cNvGrpSpPr>
          <p:nvPr/>
        </p:nvGrpSpPr>
        <p:grpSpPr bwMode="auto">
          <a:xfrm>
            <a:off x="2000250" y="5468938"/>
            <a:ext cx="5267325" cy="622300"/>
            <a:chOff x="1260" y="3454"/>
            <a:chExt cx="3318" cy="392"/>
          </a:xfrm>
        </p:grpSpPr>
        <p:sp>
          <p:nvSpPr>
            <p:cNvPr id="29720" name="Text Box 20"/>
            <p:cNvSpPr txBox="1">
              <a:spLocks noChangeArrowheads="1"/>
            </p:cNvSpPr>
            <p:nvPr/>
          </p:nvSpPr>
          <p:spPr bwMode="auto">
            <a:xfrm>
              <a:off x="1266" y="3454"/>
              <a:ext cx="3312" cy="2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altLang="en-US" sz="2800" b="0" i="0">
                <a:solidFill>
                  <a:srgbClr val="FFFF00"/>
                </a:solidFill>
                <a:cs typeface="Lucida Sans Unicode" pitchFamily="34" charset="0"/>
              </a:endParaRPr>
            </a:p>
          </p:txBody>
        </p:sp>
        <p:sp>
          <p:nvSpPr>
            <p:cNvPr id="29721" name="Text Box 21"/>
            <p:cNvSpPr txBox="1">
              <a:spLocks noChangeArrowheads="1"/>
            </p:cNvSpPr>
            <p:nvPr/>
          </p:nvSpPr>
          <p:spPr bwMode="auto">
            <a:xfrm flipH="1" flipV="1">
              <a:off x="1260" y="3629"/>
              <a:ext cx="3312" cy="2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8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TT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 </a:t>
              </a:r>
            </a:p>
          </p:txBody>
        </p:sp>
      </p:grpSp>
      <p:sp>
        <p:nvSpPr>
          <p:cNvPr id="29708" name="Text Box 22"/>
          <p:cNvSpPr txBox="1">
            <a:spLocks noChangeArrowheads="1"/>
          </p:cNvSpPr>
          <p:nvPr/>
        </p:nvSpPr>
        <p:spPr bwMode="auto">
          <a:xfrm>
            <a:off x="990600" y="4651375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DNA has direction (read 5’-&gt;3’)</a:t>
            </a:r>
          </a:p>
        </p:txBody>
      </p:sp>
      <p:sp>
        <p:nvSpPr>
          <p:cNvPr id="29709" name="Text Box 23"/>
          <p:cNvSpPr txBox="1">
            <a:spLocks noChangeArrowheads="1"/>
          </p:cNvSpPr>
          <p:nvPr/>
        </p:nvSpPr>
        <p:spPr bwMode="auto">
          <a:xfrm>
            <a:off x="1524000" y="5468938"/>
            <a:ext cx="7010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5’-                                                                     -3’</a:t>
            </a:r>
          </a:p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3’-                                                                     -5’</a:t>
            </a:r>
          </a:p>
        </p:txBody>
      </p:sp>
      <p:grpSp>
        <p:nvGrpSpPr>
          <p:cNvPr id="70680" name="Group 24"/>
          <p:cNvGrpSpPr>
            <a:grpSpLocks/>
          </p:cNvGrpSpPr>
          <p:nvPr/>
        </p:nvGrpSpPr>
        <p:grpSpPr bwMode="auto">
          <a:xfrm>
            <a:off x="3175000" y="5410200"/>
            <a:ext cx="2895600" cy="736600"/>
            <a:chOff x="2016" y="3424"/>
            <a:chExt cx="1824" cy="464"/>
          </a:xfrm>
        </p:grpSpPr>
        <p:grpSp>
          <p:nvGrpSpPr>
            <p:cNvPr id="29712" name="Group 25"/>
            <p:cNvGrpSpPr>
              <a:grpSpLocks/>
            </p:cNvGrpSpPr>
            <p:nvPr/>
          </p:nvGrpSpPr>
          <p:grpSpPr bwMode="auto">
            <a:xfrm>
              <a:off x="2016" y="3424"/>
              <a:ext cx="912" cy="0"/>
              <a:chOff x="2016" y="3424"/>
              <a:chExt cx="912" cy="0"/>
            </a:xfrm>
          </p:grpSpPr>
          <p:sp>
            <p:nvSpPr>
              <p:cNvPr id="29717" name="Line 26"/>
              <p:cNvSpPr>
                <a:spLocks noChangeShapeType="1"/>
              </p:cNvSpPr>
              <p:nvPr/>
            </p:nvSpPr>
            <p:spPr bwMode="auto">
              <a:xfrm>
                <a:off x="2016" y="3424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9718" name="Line 27"/>
              <p:cNvSpPr>
                <a:spLocks noChangeShapeType="1"/>
              </p:cNvSpPr>
              <p:nvPr/>
            </p:nvSpPr>
            <p:spPr bwMode="auto">
              <a:xfrm>
                <a:off x="2832" y="3424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9719" name="Line 28"/>
              <p:cNvSpPr>
                <a:spLocks noChangeShapeType="1"/>
              </p:cNvSpPr>
              <p:nvPr/>
            </p:nvSpPr>
            <p:spPr bwMode="auto">
              <a:xfrm>
                <a:off x="2112" y="3424"/>
                <a:ext cx="768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29713" name="Group 29"/>
            <p:cNvGrpSpPr>
              <a:grpSpLocks/>
            </p:cNvGrpSpPr>
            <p:nvPr/>
          </p:nvGrpSpPr>
          <p:grpSpPr bwMode="auto">
            <a:xfrm>
              <a:off x="2928" y="3888"/>
              <a:ext cx="912" cy="0"/>
              <a:chOff x="2928" y="3888"/>
              <a:chExt cx="912" cy="0"/>
            </a:xfrm>
          </p:grpSpPr>
          <p:sp>
            <p:nvSpPr>
              <p:cNvPr id="29714" name="Line 30"/>
              <p:cNvSpPr>
                <a:spLocks noChangeShapeType="1"/>
              </p:cNvSpPr>
              <p:nvPr/>
            </p:nvSpPr>
            <p:spPr bwMode="auto">
              <a:xfrm flipH="1">
                <a:off x="3216" y="3888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9715" name="Line 31"/>
              <p:cNvSpPr>
                <a:spLocks noChangeShapeType="1"/>
              </p:cNvSpPr>
              <p:nvPr/>
            </p:nvSpPr>
            <p:spPr bwMode="auto">
              <a:xfrm flipH="1">
                <a:off x="2928" y="388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29716" name="Line 32"/>
              <p:cNvSpPr>
                <a:spLocks noChangeShapeType="1"/>
              </p:cNvSpPr>
              <p:nvPr/>
            </p:nvSpPr>
            <p:spPr bwMode="auto">
              <a:xfrm flipH="1">
                <a:off x="2976" y="3888"/>
                <a:ext cx="768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29711" name="Text Box 33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</p:spTree>
    <p:extLst>
      <p:ext uri="{BB962C8B-B14F-4D97-AF65-F5344CB8AC3E}">
        <p14:creationId xmlns:p14="http://schemas.microsoft.com/office/powerpoint/2010/main" val="28841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57200" y="1901825"/>
            <a:ext cx="8382000" cy="63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b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905000" y="1844675"/>
            <a:ext cx="7010400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5’-                                                            -3’</a:t>
            </a:r>
          </a:p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3’-                                                            -5’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403600" y="1854200"/>
            <a:ext cx="1244600" cy="0"/>
            <a:chOff x="2144" y="1168"/>
            <a:chExt cx="784" cy="0"/>
          </a:xfrm>
        </p:grpSpPr>
        <p:sp>
          <p:nvSpPr>
            <p:cNvPr id="30748" name="Line 5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49" name="Line 6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50" name="Line 7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30725" name="Group 8"/>
          <p:cNvGrpSpPr>
            <a:grpSpLocks/>
          </p:cNvGrpSpPr>
          <p:nvPr/>
        </p:nvGrpSpPr>
        <p:grpSpPr bwMode="auto">
          <a:xfrm flipH="1">
            <a:off x="4699000" y="2489200"/>
            <a:ext cx="1244600" cy="0"/>
            <a:chOff x="2144" y="1168"/>
            <a:chExt cx="784" cy="0"/>
          </a:xfrm>
        </p:grpSpPr>
        <p:sp>
          <p:nvSpPr>
            <p:cNvPr id="30745" name="Line 9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46" name="Line 10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47" name="Line 11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71692" name="Group 12"/>
          <p:cNvGrpSpPr>
            <a:grpSpLocks/>
          </p:cNvGrpSpPr>
          <p:nvPr/>
        </p:nvGrpSpPr>
        <p:grpSpPr bwMode="auto">
          <a:xfrm>
            <a:off x="457200" y="2590800"/>
            <a:ext cx="4343400" cy="4070350"/>
            <a:chOff x="288" y="1632"/>
            <a:chExt cx="2736" cy="2564"/>
          </a:xfrm>
        </p:grpSpPr>
        <p:sp>
          <p:nvSpPr>
            <p:cNvPr id="30741" name="Text Box 13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0" cy="2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 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b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 T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 A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en-US" sz="2000" b="0" i="0">
                  <a:solidFill>
                    <a:srgbClr val="FFFF00"/>
                  </a:solidFill>
                  <a:cs typeface="Lucida Sans Unicode" pitchFamily="34" charset="0"/>
                </a:rPr>
                <a:t> </a:t>
              </a:r>
              <a:br>
                <a:rPr lang="en-US" altLang="en-US" sz="2000" b="0" i="0">
                  <a:solidFill>
                    <a:srgbClr val="FFFF00"/>
                  </a:solidFill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Lucida Sans Unicode" pitchFamily="34" charset="0"/>
                </a:rPr>
                <a:t>C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  <a:t>G</a:t>
              </a:r>
              <a: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  <a:t/>
              </a:r>
              <a:b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  <a:t>T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Lucida Sans Unicode" pitchFamily="34" charset="0"/>
                </a:rPr>
                <a:t>A</a:t>
              </a:r>
              <a: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  <a:t/>
              </a:r>
              <a:b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Lucida Sans Unicode" pitchFamily="34" charset="0"/>
                </a:rPr>
                <a:t>C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  <a:t>G</a:t>
              </a:r>
              <a: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  <a:t/>
              </a:r>
              <a:b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Lucida Sans Unicode" pitchFamily="34" charset="0"/>
                </a:rPr>
                <a:t>A</a:t>
              </a:r>
              <a: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  <a:t>T</a:t>
              </a:r>
              <a:br>
                <a:rPr lang="en-US" altLang="en-US" sz="2000" i="0">
                  <a:solidFill>
                    <a:srgbClr val="FFFF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Lucida Sans Unicode" pitchFamily="34" charset="0"/>
                </a:rPr>
                <a:t>C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  <a:t>G</a:t>
              </a:r>
              <a:b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  <a:t>G 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Lucida Sans Unicode" pitchFamily="34" charset="0"/>
                </a:rPr>
                <a:t>T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  <a:t/>
              </a:r>
              <a:b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Lucida Sans Unicode" pitchFamily="34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Lucida Sans Unicode" pitchFamily="34" charset="0"/>
                </a:rPr>
                <a:t>T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Lucida Sans Unicode" pitchFamily="34" charset="0"/>
                </a:rPr>
              </a:br>
              <a:endParaRPr lang="en-US" altLang="en-US" sz="2000" i="0">
                <a:solidFill>
                  <a:srgbClr val="00FFFF"/>
                </a:solidFill>
                <a:latin typeface="Courier New" pitchFamily="49" charset="0"/>
                <a:cs typeface="Lucida Sans Unicode" pitchFamily="34" charset="0"/>
              </a:endParaRPr>
            </a:p>
          </p:txBody>
        </p:sp>
        <p:sp>
          <p:nvSpPr>
            <p:cNvPr id="30742" name="Line 14"/>
            <p:cNvSpPr>
              <a:spLocks noChangeShapeType="1"/>
            </p:cNvSpPr>
            <p:nvPr/>
          </p:nvSpPr>
          <p:spPr bwMode="auto">
            <a:xfrm flipH="1">
              <a:off x="528" y="1632"/>
              <a:ext cx="1200" cy="12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43" name="Line 15"/>
            <p:cNvSpPr>
              <a:spLocks noChangeShapeType="1"/>
            </p:cNvSpPr>
            <p:nvPr/>
          </p:nvSpPr>
          <p:spPr bwMode="auto">
            <a:xfrm>
              <a:off x="528" y="2928"/>
              <a:ext cx="86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0744" name="Text Box 16"/>
            <p:cNvSpPr txBox="1">
              <a:spLocks noChangeArrowheads="1"/>
            </p:cNvSpPr>
            <p:nvPr/>
          </p:nvSpPr>
          <p:spPr bwMode="auto">
            <a:xfrm>
              <a:off x="288" y="3216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DNA: cruciform</a:t>
              </a:r>
            </a:p>
          </p:txBody>
        </p:sp>
      </p:grpSp>
      <p:grpSp>
        <p:nvGrpSpPr>
          <p:cNvPr id="71697" name="Group 17"/>
          <p:cNvGrpSpPr>
            <a:grpSpLocks/>
          </p:cNvGrpSpPr>
          <p:nvPr/>
        </p:nvGrpSpPr>
        <p:grpSpPr bwMode="auto">
          <a:xfrm>
            <a:off x="457200" y="4622800"/>
            <a:ext cx="4114800" cy="1752600"/>
            <a:chOff x="288" y="2912"/>
            <a:chExt cx="2592" cy="1104"/>
          </a:xfrm>
        </p:grpSpPr>
        <p:sp>
          <p:nvSpPr>
            <p:cNvPr id="30739" name="Text Box 18"/>
            <p:cNvSpPr txBox="1">
              <a:spLocks noChangeArrowheads="1"/>
            </p:cNvSpPr>
            <p:nvPr/>
          </p:nvSpPr>
          <p:spPr bwMode="auto">
            <a:xfrm>
              <a:off x="288" y="3504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RNA: stem/loop</a:t>
              </a:r>
            </a:p>
          </p:txBody>
        </p:sp>
        <p:sp>
          <p:nvSpPr>
            <p:cNvPr id="30740" name="Rectangle 19"/>
            <p:cNvSpPr>
              <a:spLocks noChangeArrowheads="1"/>
            </p:cNvSpPr>
            <p:nvPr/>
          </p:nvSpPr>
          <p:spPr bwMode="auto">
            <a:xfrm>
              <a:off x="1728" y="2912"/>
              <a:ext cx="1152" cy="110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i="0"/>
            </a:p>
          </p:txBody>
        </p:sp>
      </p:grpSp>
      <p:grpSp>
        <p:nvGrpSpPr>
          <p:cNvPr id="71700" name="Group 20"/>
          <p:cNvGrpSpPr>
            <a:grpSpLocks/>
          </p:cNvGrpSpPr>
          <p:nvPr/>
        </p:nvGrpSpPr>
        <p:grpSpPr bwMode="auto">
          <a:xfrm>
            <a:off x="3413125" y="1844675"/>
            <a:ext cx="2479675" cy="657225"/>
            <a:chOff x="2150" y="1162"/>
            <a:chExt cx="1562" cy="414"/>
          </a:xfrm>
        </p:grpSpPr>
        <p:grpSp>
          <p:nvGrpSpPr>
            <p:cNvPr id="30731" name="Group 21"/>
            <p:cNvGrpSpPr>
              <a:grpSpLocks/>
            </p:cNvGrpSpPr>
            <p:nvPr/>
          </p:nvGrpSpPr>
          <p:grpSpPr bwMode="auto">
            <a:xfrm flipH="1">
              <a:off x="2928" y="1162"/>
              <a:ext cx="784" cy="0"/>
              <a:chOff x="2144" y="1168"/>
              <a:chExt cx="784" cy="0"/>
            </a:xfrm>
          </p:grpSpPr>
          <p:sp>
            <p:nvSpPr>
              <p:cNvPr id="30736" name="Line 22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0737" name="Line 23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0738" name="Line 24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30732" name="Group 25"/>
            <p:cNvGrpSpPr>
              <a:grpSpLocks/>
            </p:cNvGrpSpPr>
            <p:nvPr/>
          </p:nvGrpSpPr>
          <p:grpSpPr bwMode="auto">
            <a:xfrm>
              <a:off x="2150" y="1576"/>
              <a:ext cx="784" cy="0"/>
              <a:chOff x="2144" y="1168"/>
              <a:chExt cx="784" cy="0"/>
            </a:xfrm>
          </p:grpSpPr>
          <p:sp>
            <p:nvSpPr>
              <p:cNvPr id="30733" name="Line 26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0734" name="Line 27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0735" name="Line 28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30729" name="Text Box 29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0730" name="Text Box 30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</p:spTree>
    <p:extLst>
      <p:ext uri="{BB962C8B-B14F-4D97-AF65-F5344CB8AC3E}">
        <p14:creationId xmlns:p14="http://schemas.microsoft.com/office/powerpoint/2010/main" val="32812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" y="1901825"/>
            <a:ext cx="8382000" cy="63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b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905000" y="1844675"/>
            <a:ext cx="7010400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5’-                                                            -3’</a:t>
            </a:r>
          </a:p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3’-                                                            -5’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3403600" y="1854200"/>
            <a:ext cx="1244600" cy="0"/>
            <a:chOff x="2144" y="1168"/>
            <a:chExt cx="784" cy="0"/>
          </a:xfrm>
        </p:grpSpPr>
        <p:sp>
          <p:nvSpPr>
            <p:cNvPr id="31775" name="Line 5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6" name="Line 6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7" name="Line 7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31749" name="Group 8"/>
          <p:cNvGrpSpPr>
            <a:grpSpLocks/>
          </p:cNvGrpSpPr>
          <p:nvPr/>
        </p:nvGrpSpPr>
        <p:grpSpPr bwMode="auto">
          <a:xfrm flipH="1">
            <a:off x="4699000" y="2489200"/>
            <a:ext cx="1244600" cy="0"/>
            <a:chOff x="2144" y="1168"/>
            <a:chExt cx="784" cy="0"/>
          </a:xfrm>
        </p:grpSpPr>
        <p:sp>
          <p:nvSpPr>
            <p:cNvPr id="31772" name="Line 9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3" name="Line 10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4" name="Line 11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72716" name="Group 12"/>
          <p:cNvGrpSpPr>
            <a:grpSpLocks/>
          </p:cNvGrpSpPr>
          <p:nvPr/>
        </p:nvGrpSpPr>
        <p:grpSpPr bwMode="auto">
          <a:xfrm>
            <a:off x="5257800" y="2895600"/>
            <a:ext cx="3273425" cy="3556000"/>
            <a:chOff x="3312" y="1824"/>
            <a:chExt cx="2062" cy="2240"/>
          </a:xfrm>
        </p:grpSpPr>
        <p:pic>
          <p:nvPicPr>
            <p:cNvPr id="31770" name="Picture 13" descr="tR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824"/>
              <a:ext cx="2062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1" name="Text Box 14"/>
            <p:cNvSpPr txBox="1">
              <a:spLocks noChangeArrowheads="1"/>
            </p:cNvSpPr>
            <p:nvPr/>
          </p:nvSpPr>
          <p:spPr bwMode="auto">
            <a:xfrm>
              <a:off x="4512" y="28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i="0">
                  <a:solidFill>
                    <a:srgbClr val="FF0000"/>
                  </a:solidFill>
                  <a:cs typeface="Lucida Sans Unicode" pitchFamily="34" charset="0"/>
                </a:rPr>
                <a:t>tRNA</a:t>
              </a:r>
            </a:p>
          </p:txBody>
        </p:sp>
      </p:grpSp>
      <p:grpSp>
        <p:nvGrpSpPr>
          <p:cNvPr id="31751" name="Group 15"/>
          <p:cNvGrpSpPr>
            <a:grpSpLocks/>
          </p:cNvGrpSpPr>
          <p:nvPr/>
        </p:nvGrpSpPr>
        <p:grpSpPr bwMode="auto">
          <a:xfrm>
            <a:off x="457200" y="2590800"/>
            <a:ext cx="4343400" cy="2971800"/>
            <a:chOff x="288" y="1632"/>
            <a:chExt cx="2736" cy="1872"/>
          </a:xfrm>
        </p:grpSpPr>
        <p:sp>
          <p:nvSpPr>
            <p:cNvPr id="31766" name="Text Box 16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0" cy="1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 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b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 U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UU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endParaRPr lang="en-US" altLang="en-US" sz="2000" i="0">
                <a:solidFill>
                  <a:srgbClr val="00FFFF"/>
                </a:solidFill>
                <a:latin typeface="Courier New" pitchFamily="49" charset="0"/>
                <a:cs typeface="Lucida Sans Unicode" pitchFamily="34" charset="0"/>
              </a:endParaRPr>
            </a:p>
          </p:txBody>
        </p:sp>
        <p:sp>
          <p:nvSpPr>
            <p:cNvPr id="31767" name="Line 17"/>
            <p:cNvSpPr>
              <a:spLocks noChangeShapeType="1"/>
            </p:cNvSpPr>
            <p:nvPr/>
          </p:nvSpPr>
          <p:spPr bwMode="auto">
            <a:xfrm flipH="1">
              <a:off x="528" y="1632"/>
              <a:ext cx="1200" cy="12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68" name="Line 18"/>
            <p:cNvSpPr>
              <a:spLocks noChangeShapeType="1"/>
            </p:cNvSpPr>
            <p:nvPr/>
          </p:nvSpPr>
          <p:spPr bwMode="auto">
            <a:xfrm>
              <a:off x="528" y="2928"/>
              <a:ext cx="86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69" name="Text Box 19"/>
            <p:cNvSpPr txBox="1">
              <a:spLocks noChangeArrowheads="1"/>
            </p:cNvSpPr>
            <p:nvPr/>
          </p:nvSpPr>
          <p:spPr bwMode="auto">
            <a:xfrm>
              <a:off x="288" y="3216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DNA: cruciform</a:t>
              </a:r>
            </a:p>
          </p:txBody>
        </p:sp>
      </p:grpSp>
      <p:grpSp>
        <p:nvGrpSpPr>
          <p:cNvPr id="31752" name="Group 20"/>
          <p:cNvGrpSpPr>
            <a:grpSpLocks/>
          </p:cNvGrpSpPr>
          <p:nvPr/>
        </p:nvGrpSpPr>
        <p:grpSpPr bwMode="auto">
          <a:xfrm>
            <a:off x="457200" y="4622800"/>
            <a:ext cx="4114800" cy="1752600"/>
            <a:chOff x="288" y="2912"/>
            <a:chExt cx="2592" cy="1104"/>
          </a:xfrm>
        </p:grpSpPr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288" y="3504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RNA: stem/loop</a:t>
              </a:r>
            </a:p>
          </p:txBody>
        </p:sp>
        <p:sp>
          <p:nvSpPr>
            <p:cNvPr id="31765" name="Rectangle 22"/>
            <p:cNvSpPr>
              <a:spLocks noChangeArrowheads="1"/>
            </p:cNvSpPr>
            <p:nvPr/>
          </p:nvSpPr>
          <p:spPr bwMode="auto">
            <a:xfrm>
              <a:off x="1728" y="2912"/>
              <a:ext cx="1152" cy="110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i="0"/>
            </a:p>
          </p:txBody>
        </p:sp>
      </p:grpSp>
      <p:grpSp>
        <p:nvGrpSpPr>
          <p:cNvPr id="31753" name="Group 23"/>
          <p:cNvGrpSpPr>
            <a:grpSpLocks/>
          </p:cNvGrpSpPr>
          <p:nvPr/>
        </p:nvGrpSpPr>
        <p:grpSpPr bwMode="auto">
          <a:xfrm>
            <a:off x="3413125" y="1844675"/>
            <a:ext cx="2479675" cy="657225"/>
            <a:chOff x="2150" y="1162"/>
            <a:chExt cx="1562" cy="414"/>
          </a:xfrm>
        </p:grpSpPr>
        <p:grpSp>
          <p:nvGrpSpPr>
            <p:cNvPr id="31756" name="Group 24"/>
            <p:cNvGrpSpPr>
              <a:grpSpLocks/>
            </p:cNvGrpSpPr>
            <p:nvPr/>
          </p:nvGrpSpPr>
          <p:grpSpPr bwMode="auto">
            <a:xfrm flipH="1">
              <a:off x="2928" y="1162"/>
              <a:ext cx="784" cy="0"/>
              <a:chOff x="2144" y="1168"/>
              <a:chExt cx="784" cy="0"/>
            </a:xfrm>
          </p:grpSpPr>
          <p:sp>
            <p:nvSpPr>
              <p:cNvPr id="31761" name="Line 25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2" name="Line 26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3" name="Line 27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31757" name="Group 28"/>
            <p:cNvGrpSpPr>
              <a:grpSpLocks/>
            </p:cNvGrpSpPr>
            <p:nvPr/>
          </p:nvGrpSpPr>
          <p:grpSpPr bwMode="auto">
            <a:xfrm>
              <a:off x="2150" y="1576"/>
              <a:ext cx="784" cy="0"/>
              <a:chOff x="2144" y="1168"/>
              <a:chExt cx="784" cy="0"/>
            </a:xfrm>
          </p:grpSpPr>
          <p:sp>
            <p:nvSpPr>
              <p:cNvPr id="31758" name="Line 29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59" name="Line 30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0" name="Line 31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31754" name="Text Box 3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1755" name="Text Box 33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</p:spTree>
    <p:extLst>
      <p:ext uri="{BB962C8B-B14F-4D97-AF65-F5344CB8AC3E}">
        <p14:creationId xmlns:p14="http://schemas.microsoft.com/office/powerpoint/2010/main" val="1074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reeform 2"/>
          <p:cNvSpPr>
            <a:spLocks/>
          </p:cNvSpPr>
          <p:nvPr/>
        </p:nvSpPr>
        <p:spPr bwMode="auto">
          <a:xfrm flipV="1">
            <a:off x="3352800" y="1752600"/>
            <a:ext cx="1262063" cy="1644650"/>
          </a:xfrm>
          <a:custGeom>
            <a:avLst/>
            <a:gdLst>
              <a:gd name="T0" fmla="*/ 628325076 w 1170"/>
              <a:gd name="T1" fmla="*/ 1252256307 h 2160"/>
              <a:gd name="T2" fmla="*/ 209442052 w 1170"/>
              <a:gd name="T3" fmla="*/ 1043547176 h 2160"/>
              <a:gd name="T4" fmla="*/ 0 w 1170"/>
              <a:gd name="T5" fmla="*/ 730482719 h 2160"/>
              <a:gd name="T6" fmla="*/ 104721026 w 1170"/>
              <a:gd name="T7" fmla="*/ 313064457 h 2160"/>
              <a:gd name="T8" fmla="*/ 418883024 w 1170"/>
              <a:gd name="T9" fmla="*/ 0 h 2160"/>
              <a:gd name="T10" fmla="*/ 942487075 w 1170"/>
              <a:gd name="T11" fmla="*/ 0 h 2160"/>
              <a:gd name="T12" fmla="*/ 1151928048 w 1170"/>
              <a:gd name="T13" fmla="*/ 208709131 h 2160"/>
              <a:gd name="T14" fmla="*/ 1361370099 w 1170"/>
              <a:gd name="T15" fmla="*/ 417419023 h 2160"/>
              <a:gd name="T16" fmla="*/ 1361370099 w 1170"/>
              <a:gd name="T17" fmla="*/ 626128153 h 2160"/>
              <a:gd name="T18" fmla="*/ 1361370099 w 1170"/>
              <a:gd name="T19" fmla="*/ 834837284 h 2160"/>
              <a:gd name="T20" fmla="*/ 1151928048 w 1170"/>
              <a:gd name="T21" fmla="*/ 1043547176 h 2160"/>
              <a:gd name="T22" fmla="*/ 645778221 w 1170"/>
              <a:gd name="T23" fmla="*/ 1252256307 h 2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70" h="2160">
                <a:moveTo>
                  <a:pt x="540" y="2160"/>
                </a:moveTo>
                <a:lnTo>
                  <a:pt x="180" y="1800"/>
                </a:lnTo>
                <a:lnTo>
                  <a:pt x="0" y="1260"/>
                </a:lnTo>
                <a:lnTo>
                  <a:pt x="90" y="540"/>
                </a:lnTo>
                <a:lnTo>
                  <a:pt x="360" y="0"/>
                </a:lnTo>
                <a:lnTo>
                  <a:pt x="810" y="0"/>
                </a:lnTo>
                <a:lnTo>
                  <a:pt x="990" y="360"/>
                </a:lnTo>
                <a:lnTo>
                  <a:pt x="1170" y="720"/>
                </a:lnTo>
                <a:lnTo>
                  <a:pt x="1170" y="1080"/>
                </a:lnTo>
                <a:lnTo>
                  <a:pt x="1170" y="1440"/>
                </a:lnTo>
                <a:lnTo>
                  <a:pt x="990" y="1800"/>
                </a:lnTo>
                <a:lnTo>
                  <a:pt x="555" y="2160"/>
                </a:lnTo>
              </a:path>
            </a:pathLst>
          </a:custGeom>
          <a:solidFill>
            <a:srgbClr val="99FF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i="0"/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981200" y="3689350"/>
            <a:ext cx="5181600" cy="1644650"/>
            <a:chOff x="1248" y="2064"/>
            <a:chExt cx="3264" cy="1036"/>
          </a:xfrm>
        </p:grpSpPr>
        <p:sp>
          <p:nvSpPr>
            <p:cNvPr id="33811" name="Freeform 4"/>
            <p:cNvSpPr>
              <a:spLocks/>
            </p:cNvSpPr>
            <p:nvPr/>
          </p:nvSpPr>
          <p:spPr bwMode="auto">
            <a:xfrm flipV="1">
              <a:off x="1413" y="2064"/>
              <a:ext cx="795" cy="1036"/>
            </a:xfrm>
            <a:custGeom>
              <a:avLst/>
              <a:gdLst>
                <a:gd name="T0" fmla="*/ 249 w 1170"/>
                <a:gd name="T1" fmla="*/ 497 h 2160"/>
                <a:gd name="T2" fmla="*/ 83 w 1170"/>
                <a:gd name="T3" fmla="*/ 414 h 2160"/>
                <a:gd name="T4" fmla="*/ 0 w 1170"/>
                <a:gd name="T5" fmla="*/ 290 h 2160"/>
                <a:gd name="T6" fmla="*/ 41 w 1170"/>
                <a:gd name="T7" fmla="*/ 124 h 2160"/>
                <a:gd name="T8" fmla="*/ 166 w 1170"/>
                <a:gd name="T9" fmla="*/ 0 h 2160"/>
                <a:gd name="T10" fmla="*/ 374 w 1170"/>
                <a:gd name="T11" fmla="*/ 0 h 2160"/>
                <a:gd name="T12" fmla="*/ 457 w 1170"/>
                <a:gd name="T13" fmla="*/ 83 h 2160"/>
                <a:gd name="T14" fmla="*/ 540 w 1170"/>
                <a:gd name="T15" fmla="*/ 165 h 2160"/>
                <a:gd name="T16" fmla="*/ 540 w 1170"/>
                <a:gd name="T17" fmla="*/ 248 h 2160"/>
                <a:gd name="T18" fmla="*/ 540 w 1170"/>
                <a:gd name="T19" fmla="*/ 331 h 2160"/>
                <a:gd name="T20" fmla="*/ 457 w 1170"/>
                <a:gd name="T21" fmla="*/ 414 h 2160"/>
                <a:gd name="T22" fmla="*/ 256 w 1170"/>
                <a:gd name="T23" fmla="*/ 497 h 21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0" h="2160">
                  <a:moveTo>
                    <a:pt x="540" y="2160"/>
                  </a:moveTo>
                  <a:lnTo>
                    <a:pt x="180" y="1800"/>
                  </a:lnTo>
                  <a:lnTo>
                    <a:pt x="0" y="1260"/>
                  </a:lnTo>
                  <a:lnTo>
                    <a:pt x="90" y="540"/>
                  </a:lnTo>
                  <a:lnTo>
                    <a:pt x="360" y="0"/>
                  </a:lnTo>
                  <a:lnTo>
                    <a:pt x="810" y="0"/>
                  </a:lnTo>
                  <a:lnTo>
                    <a:pt x="990" y="360"/>
                  </a:lnTo>
                  <a:lnTo>
                    <a:pt x="1170" y="720"/>
                  </a:lnTo>
                  <a:lnTo>
                    <a:pt x="1170" y="1080"/>
                  </a:lnTo>
                  <a:lnTo>
                    <a:pt x="1170" y="1440"/>
                  </a:lnTo>
                  <a:lnTo>
                    <a:pt x="990" y="1800"/>
                  </a:lnTo>
                  <a:lnTo>
                    <a:pt x="555" y="2160"/>
                  </a:lnTo>
                </a:path>
              </a:pathLst>
            </a:cu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i="0"/>
            </a:p>
          </p:txBody>
        </p:sp>
        <p:sp>
          <p:nvSpPr>
            <p:cNvPr id="33812" name="Text Box 5"/>
            <p:cNvSpPr txBox="1">
              <a:spLocks noChangeArrowheads="1"/>
            </p:cNvSpPr>
            <p:nvPr/>
          </p:nvSpPr>
          <p:spPr bwMode="auto">
            <a:xfrm>
              <a:off x="1248" y="2400"/>
              <a:ext cx="32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Courier New" pitchFamily="49" charset="0"/>
                </a:rPr>
                <a:t>                recognizes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33796" name="Group 6"/>
          <p:cNvGrpSpPr>
            <a:grpSpLocks/>
          </p:cNvGrpSpPr>
          <p:nvPr/>
        </p:nvGrpSpPr>
        <p:grpSpPr bwMode="auto">
          <a:xfrm>
            <a:off x="-381000" y="2286002"/>
            <a:ext cx="9740900" cy="681038"/>
            <a:chOff x="-248" y="1440"/>
            <a:chExt cx="6136" cy="429"/>
          </a:xfrm>
        </p:grpSpPr>
        <p:grpSp>
          <p:nvGrpSpPr>
            <p:cNvPr id="33799" name="Group 7"/>
            <p:cNvGrpSpPr>
              <a:grpSpLocks/>
            </p:cNvGrpSpPr>
            <p:nvPr/>
          </p:nvGrpSpPr>
          <p:grpSpPr bwMode="auto">
            <a:xfrm>
              <a:off x="2144" y="1440"/>
              <a:ext cx="784" cy="0"/>
              <a:chOff x="2144" y="1168"/>
              <a:chExt cx="784" cy="0"/>
            </a:xfrm>
          </p:grpSpPr>
          <p:sp>
            <p:nvSpPr>
              <p:cNvPr id="33808" name="Line 8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3809" name="Line 9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3810" name="Line 10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33800" name="Group 11"/>
            <p:cNvGrpSpPr>
              <a:grpSpLocks/>
            </p:cNvGrpSpPr>
            <p:nvPr/>
          </p:nvGrpSpPr>
          <p:grpSpPr bwMode="auto">
            <a:xfrm flipH="1">
              <a:off x="2960" y="1840"/>
              <a:ext cx="784" cy="0"/>
              <a:chOff x="2144" y="1168"/>
              <a:chExt cx="784" cy="0"/>
            </a:xfrm>
          </p:grpSpPr>
          <p:sp>
            <p:nvSpPr>
              <p:cNvPr id="33805" name="Line 12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3806" name="Line 13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3807" name="Line 14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sp>
          <p:nvSpPr>
            <p:cNvPr id="33801" name="Text Box 15"/>
            <p:cNvSpPr txBox="1">
              <a:spLocks noChangeArrowheads="1"/>
            </p:cNvSpPr>
            <p:nvPr/>
          </p:nvSpPr>
          <p:spPr bwMode="auto">
            <a:xfrm>
              <a:off x="-248" y="1468"/>
              <a:ext cx="2160" cy="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NNNNNNNNNNNNNNN</a:t>
              </a:r>
              <a:b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NNNNNNNNNNNNNNN</a:t>
              </a:r>
            </a:p>
          </p:txBody>
        </p:sp>
        <p:sp>
          <p:nvSpPr>
            <p:cNvPr id="33802" name="Text Box 16"/>
            <p:cNvSpPr txBox="1">
              <a:spLocks noChangeArrowheads="1"/>
            </p:cNvSpPr>
            <p:nvPr/>
          </p:nvSpPr>
          <p:spPr bwMode="auto">
            <a:xfrm>
              <a:off x="4272" y="1468"/>
              <a:ext cx="1616" cy="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</a:t>
              </a:r>
              <a:b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</a:t>
              </a:r>
            </a:p>
          </p:txBody>
        </p:sp>
        <p:sp>
          <p:nvSpPr>
            <p:cNvPr id="33803" name="Text Box 17"/>
            <p:cNvSpPr txBox="1">
              <a:spLocks noChangeArrowheads="1"/>
            </p:cNvSpPr>
            <p:nvPr/>
          </p:nvSpPr>
          <p:spPr bwMode="auto">
            <a:xfrm>
              <a:off x="1458" y="1467"/>
              <a:ext cx="2976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altLang="en-US" sz="2400" b="0" i="0">
                <a:solidFill>
                  <a:srgbClr val="FFFF00"/>
                </a:solidFill>
                <a:cs typeface="Lucida Sans Unicode" pitchFamily="34" charset="0"/>
              </a:endParaRPr>
            </a:p>
          </p:txBody>
        </p:sp>
        <p:sp>
          <p:nvSpPr>
            <p:cNvPr id="33804" name="Text Box 18"/>
            <p:cNvSpPr txBox="1">
              <a:spLocks noChangeArrowheads="1"/>
            </p:cNvSpPr>
            <p:nvPr/>
          </p:nvSpPr>
          <p:spPr bwMode="auto">
            <a:xfrm flipH="1" flipV="1">
              <a:off x="1491" y="1593"/>
              <a:ext cx="2886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 </a:t>
              </a:r>
            </a:p>
          </p:txBody>
        </p:sp>
      </p:grpSp>
      <p:sp>
        <p:nvSpPr>
          <p:cNvPr id="33797" name="Text Box 19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3798" name="Text Box 20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protein binding sites</a:t>
            </a:r>
          </a:p>
        </p:txBody>
      </p:sp>
    </p:spTree>
    <p:extLst>
      <p:ext uri="{BB962C8B-B14F-4D97-AF65-F5344CB8AC3E}">
        <p14:creationId xmlns:p14="http://schemas.microsoft.com/office/powerpoint/2010/main" val="11766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-393700" y="2286002"/>
            <a:ext cx="9740900" cy="681038"/>
            <a:chOff x="-248" y="1440"/>
            <a:chExt cx="6136" cy="429"/>
          </a:xfrm>
        </p:grpSpPr>
        <p:grpSp>
          <p:nvGrpSpPr>
            <p:cNvPr id="34821" name="Group 3"/>
            <p:cNvGrpSpPr>
              <a:grpSpLocks/>
            </p:cNvGrpSpPr>
            <p:nvPr/>
          </p:nvGrpSpPr>
          <p:grpSpPr bwMode="auto">
            <a:xfrm>
              <a:off x="2144" y="1440"/>
              <a:ext cx="784" cy="0"/>
              <a:chOff x="2144" y="1168"/>
              <a:chExt cx="784" cy="0"/>
            </a:xfrm>
          </p:grpSpPr>
          <p:sp>
            <p:nvSpPr>
              <p:cNvPr id="34830" name="Line 4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4831" name="Line 5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4832" name="Line 6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34822" name="Group 7"/>
            <p:cNvGrpSpPr>
              <a:grpSpLocks/>
            </p:cNvGrpSpPr>
            <p:nvPr/>
          </p:nvGrpSpPr>
          <p:grpSpPr bwMode="auto">
            <a:xfrm flipH="1">
              <a:off x="2960" y="1840"/>
              <a:ext cx="784" cy="0"/>
              <a:chOff x="2144" y="1168"/>
              <a:chExt cx="784" cy="0"/>
            </a:xfrm>
          </p:grpSpPr>
          <p:sp>
            <p:nvSpPr>
              <p:cNvPr id="34827" name="Line 8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4828" name="Line 9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4829" name="Line 10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sp>
          <p:nvSpPr>
            <p:cNvPr id="34823" name="Text Box 11"/>
            <p:cNvSpPr txBox="1">
              <a:spLocks noChangeArrowheads="1"/>
            </p:cNvSpPr>
            <p:nvPr/>
          </p:nvSpPr>
          <p:spPr bwMode="auto">
            <a:xfrm>
              <a:off x="-248" y="1468"/>
              <a:ext cx="2160" cy="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NNNNNNNNNNNNNNN</a:t>
              </a:r>
              <a:b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NNNNNNNNNNNNNNN</a:t>
              </a:r>
            </a:p>
          </p:txBody>
        </p:sp>
        <p:sp>
          <p:nvSpPr>
            <p:cNvPr id="34824" name="Text Box 12"/>
            <p:cNvSpPr txBox="1">
              <a:spLocks noChangeArrowheads="1"/>
            </p:cNvSpPr>
            <p:nvPr/>
          </p:nvSpPr>
          <p:spPr bwMode="auto">
            <a:xfrm>
              <a:off x="4272" y="1468"/>
              <a:ext cx="1616" cy="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</a:t>
              </a:r>
              <a:b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</a:br>
              <a:r>
                <a:rPr lang="en-US" altLang="en-US" sz="2400" b="0" i="0">
                  <a:solidFill>
                    <a:schemeClr val="folHlink"/>
                  </a:solidFill>
                  <a:latin typeface="Courier New" pitchFamily="49" charset="0"/>
                  <a:cs typeface="Lucida Sans Unicode" pitchFamily="34" charset="0"/>
                </a:rPr>
                <a:t>NNNNNNNNNNNNN</a:t>
              </a:r>
            </a:p>
          </p:txBody>
        </p:sp>
        <p:sp>
          <p:nvSpPr>
            <p:cNvPr id="34825" name="Text Box 13"/>
            <p:cNvSpPr txBox="1">
              <a:spLocks noChangeArrowheads="1"/>
            </p:cNvSpPr>
            <p:nvPr/>
          </p:nvSpPr>
          <p:spPr bwMode="auto">
            <a:xfrm>
              <a:off x="1458" y="1467"/>
              <a:ext cx="2976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  <a:endParaRPr lang="en-US" altLang="en-US" sz="2400" b="0" i="0">
                <a:solidFill>
                  <a:srgbClr val="FFFF00"/>
                </a:solidFill>
                <a:cs typeface="Lucida Sans Unicode" pitchFamily="34" charset="0"/>
              </a:endParaRPr>
            </a:p>
          </p:txBody>
        </p:sp>
        <p:sp>
          <p:nvSpPr>
            <p:cNvPr id="34826" name="Text Box 14"/>
            <p:cNvSpPr txBox="1">
              <a:spLocks noChangeArrowheads="1"/>
            </p:cNvSpPr>
            <p:nvPr/>
          </p:nvSpPr>
          <p:spPr bwMode="auto">
            <a:xfrm flipH="1" flipV="1">
              <a:off x="1491" y="1593"/>
              <a:ext cx="2886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0000"/>
                  </a:solidFill>
                  <a:latin typeface="Courier New" pitchFamily="49" charset="0"/>
                  <a:cs typeface="Times New Roman" pitchFamily="18" charset="0"/>
                </a:rPr>
                <a:t>G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rgbClr val="FFCC00"/>
                  </a:solidFill>
                  <a:latin typeface="Courier New" pitchFamily="49" charset="0"/>
                  <a:cs typeface="Times New Roman" pitchFamily="18" charset="0"/>
                </a:rPr>
                <a:t>C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Times New Roman" pitchFamily="18" charset="0"/>
                </a:rPr>
                <a:t>TT</a:t>
              </a:r>
              <a:r>
                <a:rPr lang="en-US" altLang="en-US" sz="2400" i="0">
                  <a:solidFill>
                    <a:srgbClr val="00FFFF"/>
                  </a:solidFill>
                  <a:latin typeface="Courier New" pitchFamily="49" charset="0"/>
                  <a:cs typeface="Times New Roman" pitchFamily="18" charset="0"/>
                </a:rPr>
                <a:t>AA</a:t>
              </a:r>
              <a:r>
                <a:rPr lang="en-US" altLang="en-US" sz="24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 </a:t>
              </a:r>
            </a:p>
          </p:txBody>
        </p:sp>
      </p:grp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4820" name="Text Box 16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protein binding sites</a:t>
            </a:r>
          </a:p>
        </p:txBody>
      </p:sp>
    </p:spTree>
    <p:extLst>
      <p:ext uri="{BB962C8B-B14F-4D97-AF65-F5344CB8AC3E}">
        <p14:creationId xmlns:p14="http://schemas.microsoft.com/office/powerpoint/2010/main" val="18170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 rot="1053720">
            <a:off x="-396095" y="380630"/>
            <a:ext cx="9740900" cy="2568575"/>
            <a:chOff x="-248" y="240"/>
            <a:chExt cx="6136" cy="1618"/>
          </a:xfrm>
        </p:grpSpPr>
        <p:sp>
          <p:nvSpPr>
            <p:cNvPr id="35843" name="Text Box 3"/>
            <p:cNvSpPr txBox="1">
              <a:spLocks noChangeArrowheads="1"/>
            </p:cNvSpPr>
            <p:nvPr/>
          </p:nvSpPr>
          <p:spPr bwMode="auto">
            <a:xfrm>
              <a:off x="240" y="240"/>
              <a:ext cx="52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0" hangingPunct="0">
                <a:spcBef>
                  <a:spcPct val="50000"/>
                </a:spcBef>
              </a:pPr>
              <a:r>
                <a:rPr lang="en-US" altLang="en-US" i="0">
                  <a:solidFill>
                    <a:srgbClr val="FFFF00"/>
                  </a:solidFill>
                  <a:cs typeface="Lucida Sans Unicode" pitchFamily="34" charset="0"/>
                </a:rPr>
                <a:t>Palindromic Sequences</a:t>
              </a:r>
            </a:p>
          </p:txBody>
        </p:sp>
        <p:sp>
          <p:nvSpPr>
            <p:cNvPr id="35844" name="Text Box 4"/>
            <p:cNvSpPr txBox="1">
              <a:spLocks noChangeArrowheads="1"/>
            </p:cNvSpPr>
            <p:nvPr/>
          </p:nvSpPr>
          <p:spPr bwMode="auto">
            <a:xfrm>
              <a:off x="288" y="624"/>
              <a:ext cx="52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Palindromic sequences as protein binding sites</a:t>
              </a: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-248" y="1440"/>
              <a:ext cx="6136" cy="418"/>
              <a:chOff x="-248" y="1440"/>
              <a:chExt cx="6136" cy="418"/>
            </a:xfrm>
          </p:grpSpPr>
          <p:grpSp>
            <p:nvGrpSpPr>
              <p:cNvPr id="35846" name="Group 6"/>
              <p:cNvGrpSpPr>
                <a:grpSpLocks/>
              </p:cNvGrpSpPr>
              <p:nvPr/>
            </p:nvGrpSpPr>
            <p:grpSpPr bwMode="auto">
              <a:xfrm>
                <a:off x="2144" y="1440"/>
                <a:ext cx="784" cy="0"/>
                <a:chOff x="2144" y="1168"/>
                <a:chExt cx="784" cy="0"/>
              </a:xfrm>
            </p:grpSpPr>
            <p:sp>
              <p:nvSpPr>
                <p:cNvPr id="35855" name="Line 7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5856" name="Line 8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5857" name="Line 9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grpSp>
            <p:nvGrpSpPr>
              <p:cNvPr id="35847" name="Group 10"/>
              <p:cNvGrpSpPr>
                <a:grpSpLocks/>
              </p:cNvGrpSpPr>
              <p:nvPr/>
            </p:nvGrpSpPr>
            <p:grpSpPr bwMode="auto">
              <a:xfrm flipH="1">
                <a:off x="2960" y="1840"/>
                <a:ext cx="784" cy="0"/>
                <a:chOff x="2144" y="1168"/>
                <a:chExt cx="784" cy="0"/>
              </a:xfrm>
            </p:grpSpPr>
            <p:sp>
              <p:nvSpPr>
                <p:cNvPr id="35852" name="Line 11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5853" name="Line 12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5854" name="Line 13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sp>
            <p:nvSpPr>
              <p:cNvPr id="35848" name="Text Box 14"/>
              <p:cNvSpPr txBox="1">
                <a:spLocks noChangeArrowheads="1"/>
              </p:cNvSpPr>
              <p:nvPr/>
            </p:nvSpPr>
            <p:spPr bwMode="auto">
              <a:xfrm>
                <a:off x="-248" y="1457"/>
                <a:ext cx="2160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</a:p>
            </p:txBody>
          </p:sp>
          <p:sp>
            <p:nvSpPr>
              <p:cNvPr id="35849" name="Text Box 15"/>
              <p:cNvSpPr txBox="1">
                <a:spLocks noChangeArrowheads="1"/>
              </p:cNvSpPr>
              <p:nvPr/>
            </p:nvSpPr>
            <p:spPr bwMode="auto">
              <a:xfrm>
                <a:off x="4272" y="1457"/>
                <a:ext cx="1616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</a:p>
            </p:txBody>
          </p:sp>
          <p:sp>
            <p:nvSpPr>
              <p:cNvPr id="35850" name="Text Box 16"/>
              <p:cNvSpPr txBox="1">
                <a:spLocks noChangeArrowheads="1"/>
              </p:cNvSpPr>
              <p:nvPr/>
            </p:nvSpPr>
            <p:spPr bwMode="auto">
              <a:xfrm>
                <a:off x="1458" y="1458"/>
                <a:ext cx="297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b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endParaRPr lang="en-US" altLang="en-US" sz="2400" b="0" i="0">
                  <a:solidFill>
                    <a:srgbClr val="FFFF00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35851" name="Text Box 17"/>
              <p:cNvSpPr txBox="1">
                <a:spLocks noChangeArrowheads="1"/>
              </p:cNvSpPr>
              <p:nvPr/>
            </p:nvSpPr>
            <p:spPr bwMode="auto">
              <a:xfrm flipH="1" flipV="1">
                <a:off x="1491" y="1584"/>
                <a:ext cx="288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6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 rot="2757629">
            <a:off x="95894" y="1927980"/>
            <a:ext cx="9740900" cy="2568575"/>
            <a:chOff x="-248" y="240"/>
            <a:chExt cx="6136" cy="1618"/>
          </a:xfrm>
        </p:grpSpPr>
        <p:sp>
          <p:nvSpPr>
            <p:cNvPr id="36867" name="Text Box 3"/>
            <p:cNvSpPr txBox="1">
              <a:spLocks noChangeArrowheads="1"/>
            </p:cNvSpPr>
            <p:nvPr/>
          </p:nvSpPr>
          <p:spPr bwMode="auto">
            <a:xfrm>
              <a:off x="240" y="240"/>
              <a:ext cx="52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0" hangingPunct="0">
                <a:spcBef>
                  <a:spcPct val="50000"/>
                </a:spcBef>
              </a:pPr>
              <a:r>
                <a:rPr lang="en-US" altLang="en-US" i="0">
                  <a:solidFill>
                    <a:srgbClr val="FFFF00"/>
                  </a:solidFill>
                  <a:cs typeface="Lucida Sans Unicode" pitchFamily="34" charset="0"/>
                </a:rPr>
                <a:t>Palindromic Sequences</a:t>
              </a:r>
            </a:p>
          </p:txBody>
        </p:sp>
        <p:sp>
          <p:nvSpPr>
            <p:cNvPr id="36868" name="Text Box 4"/>
            <p:cNvSpPr txBox="1">
              <a:spLocks noChangeArrowheads="1"/>
            </p:cNvSpPr>
            <p:nvPr/>
          </p:nvSpPr>
          <p:spPr bwMode="auto">
            <a:xfrm>
              <a:off x="288" y="624"/>
              <a:ext cx="52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Palindromic sequences as protein binding sites</a:t>
              </a:r>
            </a:p>
          </p:txBody>
        </p:sp>
        <p:grpSp>
          <p:nvGrpSpPr>
            <p:cNvPr id="36869" name="Group 5"/>
            <p:cNvGrpSpPr>
              <a:grpSpLocks/>
            </p:cNvGrpSpPr>
            <p:nvPr/>
          </p:nvGrpSpPr>
          <p:grpSpPr bwMode="auto">
            <a:xfrm>
              <a:off x="-248" y="1440"/>
              <a:ext cx="6136" cy="418"/>
              <a:chOff x="-248" y="1440"/>
              <a:chExt cx="6136" cy="418"/>
            </a:xfrm>
          </p:grpSpPr>
          <p:grpSp>
            <p:nvGrpSpPr>
              <p:cNvPr id="36870" name="Group 6"/>
              <p:cNvGrpSpPr>
                <a:grpSpLocks/>
              </p:cNvGrpSpPr>
              <p:nvPr/>
            </p:nvGrpSpPr>
            <p:grpSpPr bwMode="auto">
              <a:xfrm>
                <a:off x="2144" y="1440"/>
                <a:ext cx="784" cy="0"/>
                <a:chOff x="2144" y="1168"/>
                <a:chExt cx="784" cy="0"/>
              </a:xfrm>
            </p:grpSpPr>
            <p:sp>
              <p:nvSpPr>
                <p:cNvPr id="36879" name="Line 7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6880" name="Line 8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6881" name="Line 9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grpSp>
            <p:nvGrpSpPr>
              <p:cNvPr id="36871" name="Group 10"/>
              <p:cNvGrpSpPr>
                <a:grpSpLocks/>
              </p:cNvGrpSpPr>
              <p:nvPr/>
            </p:nvGrpSpPr>
            <p:grpSpPr bwMode="auto">
              <a:xfrm flipH="1">
                <a:off x="2960" y="1840"/>
                <a:ext cx="784" cy="0"/>
                <a:chOff x="2144" y="1168"/>
                <a:chExt cx="784" cy="0"/>
              </a:xfrm>
            </p:grpSpPr>
            <p:sp>
              <p:nvSpPr>
                <p:cNvPr id="36876" name="Line 11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6877" name="Line 12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6878" name="Line 13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sp>
            <p:nvSpPr>
              <p:cNvPr id="36872" name="Text Box 14"/>
              <p:cNvSpPr txBox="1">
                <a:spLocks noChangeArrowheads="1"/>
              </p:cNvSpPr>
              <p:nvPr/>
            </p:nvSpPr>
            <p:spPr bwMode="auto">
              <a:xfrm>
                <a:off x="-248" y="1457"/>
                <a:ext cx="2160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</a:p>
            </p:txBody>
          </p:sp>
          <p:sp>
            <p:nvSpPr>
              <p:cNvPr id="36873" name="Text Box 15"/>
              <p:cNvSpPr txBox="1">
                <a:spLocks noChangeArrowheads="1"/>
              </p:cNvSpPr>
              <p:nvPr/>
            </p:nvSpPr>
            <p:spPr bwMode="auto">
              <a:xfrm>
                <a:off x="4272" y="1457"/>
                <a:ext cx="1616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</a:p>
            </p:txBody>
          </p:sp>
          <p:sp>
            <p:nvSpPr>
              <p:cNvPr id="36874" name="Text Box 16"/>
              <p:cNvSpPr txBox="1">
                <a:spLocks noChangeArrowheads="1"/>
              </p:cNvSpPr>
              <p:nvPr/>
            </p:nvSpPr>
            <p:spPr bwMode="auto">
              <a:xfrm>
                <a:off x="1458" y="1458"/>
                <a:ext cx="297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b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endParaRPr lang="en-US" altLang="en-US" sz="2400" b="0" i="0">
                  <a:solidFill>
                    <a:srgbClr val="FFFF00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36875" name="Text Box 17"/>
              <p:cNvSpPr txBox="1">
                <a:spLocks noChangeArrowheads="1"/>
              </p:cNvSpPr>
              <p:nvPr/>
            </p:nvSpPr>
            <p:spPr bwMode="auto">
              <a:xfrm flipH="1" flipV="1">
                <a:off x="1491" y="1584"/>
                <a:ext cx="288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45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 rot="6804224">
            <a:off x="284816" y="1766910"/>
            <a:ext cx="9740900" cy="2568575"/>
            <a:chOff x="-248" y="240"/>
            <a:chExt cx="6136" cy="1618"/>
          </a:xfrm>
        </p:grpSpPr>
        <p:sp>
          <p:nvSpPr>
            <p:cNvPr id="37891" name="Text Box 3"/>
            <p:cNvSpPr txBox="1">
              <a:spLocks noChangeArrowheads="1"/>
            </p:cNvSpPr>
            <p:nvPr/>
          </p:nvSpPr>
          <p:spPr bwMode="auto">
            <a:xfrm>
              <a:off x="239" y="240"/>
              <a:ext cx="52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0" hangingPunct="0">
                <a:spcBef>
                  <a:spcPct val="50000"/>
                </a:spcBef>
              </a:pPr>
              <a:r>
                <a:rPr lang="en-US" altLang="en-US" i="0">
                  <a:solidFill>
                    <a:srgbClr val="FFFF00"/>
                  </a:solidFill>
                  <a:cs typeface="Lucida Sans Unicode" pitchFamily="34" charset="0"/>
                </a:rPr>
                <a:t>Palindromic Sequences</a:t>
              </a:r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288" y="624"/>
              <a:ext cx="52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Palindromic sequences as protein binding sites</a:t>
              </a:r>
            </a:p>
          </p:txBody>
        </p:sp>
        <p:grpSp>
          <p:nvGrpSpPr>
            <p:cNvPr id="37893" name="Group 5"/>
            <p:cNvGrpSpPr>
              <a:grpSpLocks/>
            </p:cNvGrpSpPr>
            <p:nvPr/>
          </p:nvGrpSpPr>
          <p:grpSpPr bwMode="auto">
            <a:xfrm>
              <a:off x="-248" y="1440"/>
              <a:ext cx="6136" cy="418"/>
              <a:chOff x="-248" y="1440"/>
              <a:chExt cx="6136" cy="418"/>
            </a:xfrm>
          </p:grpSpPr>
          <p:grpSp>
            <p:nvGrpSpPr>
              <p:cNvPr id="37894" name="Group 6"/>
              <p:cNvGrpSpPr>
                <a:grpSpLocks/>
              </p:cNvGrpSpPr>
              <p:nvPr/>
            </p:nvGrpSpPr>
            <p:grpSpPr bwMode="auto">
              <a:xfrm>
                <a:off x="2144" y="1440"/>
                <a:ext cx="784" cy="0"/>
                <a:chOff x="2144" y="1168"/>
                <a:chExt cx="784" cy="0"/>
              </a:xfrm>
            </p:grpSpPr>
            <p:sp>
              <p:nvSpPr>
                <p:cNvPr id="37903" name="Line 7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7904" name="Line 8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7905" name="Line 9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grpSp>
            <p:nvGrpSpPr>
              <p:cNvPr id="37895" name="Group 10"/>
              <p:cNvGrpSpPr>
                <a:grpSpLocks/>
              </p:cNvGrpSpPr>
              <p:nvPr/>
            </p:nvGrpSpPr>
            <p:grpSpPr bwMode="auto">
              <a:xfrm flipH="1">
                <a:off x="2960" y="1840"/>
                <a:ext cx="784" cy="0"/>
                <a:chOff x="2144" y="1168"/>
                <a:chExt cx="784" cy="0"/>
              </a:xfrm>
            </p:grpSpPr>
            <p:sp>
              <p:nvSpPr>
                <p:cNvPr id="37900" name="Line 11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7901" name="Line 12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7902" name="Line 13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sp>
            <p:nvSpPr>
              <p:cNvPr id="37896" name="Text Box 14"/>
              <p:cNvSpPr txBox="1">
                <a:spLocks noChangeArrowheads="1"/>
              </p:cNvSpPr>
              <p:nvPr/>
            </p:nvSpPr>
            <p:spPr bwMode="auto">
              <a:xfrm>
                <a:off x="-248" y="1457"/>
                <a:ext cx="2160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</a:p>
            </p:txBody>
          </p:sp>
          <p:sp>
            <p:nvSpPr>
              <p:cNvPr id="37897" name="Text Box 15"/>
              <p:cNvSpPr txBox="1">
                <a:spLocks noChangeArrowheads="1"/>
              </p:cNvSpPr>
              <p:nvPr/>
            </p:nvSpPr>
            <p:spPr bwMode="auto">
              <a:xfrm>
                <a:off x="4272" y="1457"/>
                <a:ext cx="1616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</a:p>
            </p:txBody>
          </p:sp>
          <p:sp>
            <p:nvSpPr>
              <p:cNvPr id="37898" name="Text Box 16"/>
              <p:cNvSpPr txBox="1">
                <a:spLocks noChangeArrowheads="1"/>
              </p:cNvSpPr>
              <p:nvPr/>
            </p:nvSpPr>
            <p:spPr bwMode="auto">
              <a:xfrm>
                <a:off x="1458" y="1458"/>
                <a:ext cx="297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b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endParaRPr lang="en-US" altLang="en-US" sz="2400" b="0" i="0">
                  <a:solidFill>
                    <a:srgbClr val="FFFF00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37899" name="Text Box 17"/>
              <p:cNvSpPr txBox="1">
                <a:spLocks noChangeArrowheads="1"/>
              </p:cNvSpPr>
              <p:nvPr/>
            </p:nvSpPr>
            <p:spPr bwMode="auto">
              <a:xfrm flipH="1" flipV="1">
                <a:off x="1491" y="1584"/>
                <a:ext cx="288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3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reeform 2"/>
          <p:cNvSpPr>
            <a:spLocks/>
          </p:cNvSpPr>
          <p:nvPr/>
        </p:nvSpPr>
        <p:spPr bwMode="auto">
          <a:xfrm flipV="1">
            <a:off x="2997200" y="3613150"/>
            <a:ext cx="1262063" cy="1644650"/>
          </a:xfrm>
          <a:custGeom>
            <a:avLst/>
            <a:gdLst>
              <a:gd name="T0" fmla="*/ 628325076 w 1170"/>
              <a:gd name="T1" fmla="*/ 1252256307 h 2160"/>
              <a:gd name="T2" fmla="*/ 209442052 w 1170"/>
              <a:gd name="T3" fmla="*/ 1043547176 h 2160"/>
              <a:gd name="T4" fmla="*/ 0 w 1170"/>
              <a:gd name="T5" fmla="*/ 730482719 h 2160"/>
              <a:gd name="T6" fmla="*/ 104721026 w 1170"/>
              <a:gd name="T7" fmla="*/ 313064457 h 2160"/>
              <a:gd name="T8" fmla="*/ 418883024 w 1170"/>
              <a:gd name="T9" fmla="*/ 0 h 2160"/>
              <a:gd name="T10" fmla="*/ 942487075 w 1170"/>
              <a:gd name="T11" fmla="*/ 0 h 2160"/>
              <a:gd name="T12" fmla="*/ 1151928048 w 1170"/>
              <a:gd name="T13" fmla="*/ 208709131 h 2160"/>
              <a:gd name="T14" fmla="*/ 1361370099 w 1170"/>
              <a:gd name="T15" fmla="*/ 417419023 h 2160"/>
              <a:gd name="T16" fmla="*/ 1361370099 w 1170"/>
              <a:gd name="T17" fmla="*/ 626128153 h 2160"/>
              <a:gd name="T18" fmla="*/ 1361370099 w 1170"/>
              <a:gd name="T19" fmla="*/ 834837284 h 2160"/>
              <a:gd name="T20" fmla="*/ 1151928048 w 1170"/>
              <a:gd name="T21" fmla="*/ 1043547176 h 2160"/>
              <a:gd name="T22" fmla="*/ 645778221 w 1170"/>
              <a:gd name="T23" fmla="*/ 1252256307 h 2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70" h="2160">
                <a:moveTo>
                  <a:pt x="540" y="2160"/>
                </a:moveTo>
                <a:lnTo>
                  <a:pt x="180" y="1800"/>
                </a:lnTo>
                <a:lnTo>
                  <a:pt x="0" y="1260"/>
                </a:lnTo>
                <a:lnTo>
                  <a:pt x="90" y="540"/>
                </a:lnTo>
                <a:lnTo>
                  <a:pt x="360" y="0"/>
                </a:lnTo>
                <a:lnTo>
                  <a:pt x="810" y="0"/>
                </a:lnTo>
                <a:lnTo>
                  <a:pt x="990" y="360"/>
                </a:lnTo>
                <a:lnTo>
                  <a:pt x="1170" y="720"/>
                </a:lnTo>
                <a:lnTo>
                  <a:pt x="1170" y="1080"/>
                </a:lnTo>
                <a:lnTo>
                  <a:pt x="1170" y="1440"/>
                </a:lnTo>
                <a:lnTo>
                  <a:pt x="990" y="1800"/>
                </a:lnTo>
                <a:lnTo>
                  <a:pt x="555" y="2160"/>
                </a:lnTo>
              </a:path>
            </a:pathLst>
          </a:custGeom>
          <a:solidFill>
            <a:srgbClr val="99FF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i="0"/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1981200" y="1295400"/>
            <a:ext cx="5181600" cy="1644650"/>
            <a:chOff x="1248" y="2064"/>
            <a:chExt cx="3264" cy="1036"/>
          </a:xfrm>
        </p:grpSpPr>
        <p:sp>
          <p:nvSpPr>
            <p:cNvPr id="38932" name="Freeform 4"/>
            <p:cNvSpPr>
              <a:spLocks/>
            </p:cNvSpPr>
            <p:nvPr/>
          </p:nvSpPr>
          <p:spPr bwMode="auto">
            <a:xfrm flipV="1">
              <a:off x="1413" y="2064"/>
              <a:ext cx="795" cy="1036"/>
            </a:xfrm>
            <a:custGeom>
              <a:avLst/>
              <a:gdLst>
                <a:gd name="T0" fmla="*/ 249 w 1170"/>
                <a:gd name="T1" fmla="*/ 497 h 2160"/>
                <a:gd name="T2" fmla="*/ 83 w 1170"/>
                <a:gd name="T3" fmla="*/ 414 h 2160"/>
                <a:gd name="T4" fmla="*/ 0 w 1170"/>
                <a:gd name="T5" fmla="*/ 290 h 2160"/>
                <a:gd name="T6" fmla="*/ 41 w 1170"/>
                <a:gd name="T7" fmla="*/ 124 h 2160"/>
                <a:gd name="T8" fmla="*/ 166 w 1170"/>
                <a:gd name="T9" fmla="*/ 0 h 2160"/>
                <a:gd name="T10" fmla="*/ 374 w 1170"/>
                <a:gd name="T11" fmla="*/ 0 h 2160"/>
                <a:gd name="T12" fmla="*/ 457 w 1170"/>
                <a:gd name="T13" fmla="*/ 83 h 2160"/>
                <a:gd name="T14" fmla="*/ 540 w 1170"/>
                <a:gd name="T15" fmla="*/ 165 h 2160"/>
                <a:gd name="T16" fmla="*/ 540 w 1170"/>
                <a:gd name="T17" fmla="*/ 248 h 2160"/>
                <a:gd name="T18" fmla="*/ 540 w 1170"/>
                <a:gd name="T19" fmla="*/ 331 h 2160"/>
                <a:gd name="T20" fmla="*/ 457 w 1170"/>
                <a:gd name="T21" fmla="*/ 414 h 2160"/>
                <a:gd name="T22" fmla="*/ 256 w 1170"/>
                <a:gd name="T23" fmla="*/ 497 h 21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0" h="2160">
                  <a:moveTo>
                    <a:pt x="540" y="2160"/>
                  </a:moveTo>
                  <a:lnTo>
                    <a:pt x="180" y="1800"/>
                  </a:lnTo>
                  <a:lnTo>
                    <a:pt x="0" y="1260"/>
                  </a:lnTo>
                  <a:lnTo>
                    <a:pt x="90" y="540"/>
                  </a:lnTo>
                  <a:lnTo>
                    <a:pt x="360" y="0"/>
                  </a:lnTo>
                  <a:lnTo>
                    <a:pt x="810" y="0"/>
                  </a:lnTo>
                  <a:lnTo>
                    <a:pt x="990" y="360"/>
                  </a:lnTo>
                  <a:lnTo>
                    <a:pt x="1170" y="720"/>
                  </a:lnTo>
                  <a:lnTo>
                    <a:pt x="1170" y="1080"/>
                  </a:lnTo>
                  <a:lnTo>
                    <a:pt x="1170" y="1440"/>
                  </a:lnTo>
                  <a:lnTo>
                    <a:pt x="990" y="1800"/>
                  </a:lnTo>
                  <a:lnTo>
                    <a:pt x="555" y="2160"/>
                  </a:lnTo>
                </a:path>
              </a:pathLst>
            </a:cu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i="0"/>
            </a:p>
          </p:txBody>
        </p:sp>
        <p:sp>
          <p:nvSpPr>
            <p:cNvPr id="38933" name="Text Box 5"/>
            <p:cNvSpPr txBox="1">
              <a:spLocks noChangeArrowheads="1"/>
            </p:cNvSpPr>
            <p:nvPr/>
          </p:nvSpPr>
          <p:spPr bwMode="auto">
            <a:xfrm>
              <a:off x="1248" y="2400"/>
              <a:ext cx="32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Courier New" pitchFamily="49" charset="0"/>
                </a:rPr>
                <a:t>                recognizes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8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8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38916" name="Group 6"/>
          <p:cNvGrpSpPr>
            <a:grpSpLocks/>
          </p:cNvGrpSpPr>
          <p:nvPr/>
        </p:nvGrpSpPr>
        <p:grpSpPr bwMode="auto">
          <a:xfrm rot="10774831">
            <a:off x="-381012" y="4133850"/>
            <a:ext cx="9740900" cy="2555875"/>
            <a:chOff x="-248" y="240"/>
            <a:chExt cx="6136" cy="1610"/>
          </a:xfrm>
        </p:grpSpPr>
        <p:sp>
          <p:nvSpPr>
            <p:cNvPr id="38917" name="Text Box 7"/>
            <p:cNvSpPr txBox="1">
              <a:spLocks noChangeArrowheads="1"/>
            </p:cNvSpPr>
            <p:nvPr/>
          </p:nvSpPr>
          <p:spPr bwMode="auto">
            <a:xfrm>
              <a:off x="240" y="240"/>
              <a:ext cx="52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0" hangingPunct="0">
                <a:spcBef>
                  <a:spcPct val="50000"/>
                </a:spcBef>
              </a:pPr>
              <a:r>
                <a:rPr lang="en-US" altLang="en-US" i="0">
                  <a:solidFill>
                    <a:srgbClr val="FFFF00"/>
                  </a:solidFill>
                  <a:cs typeface="Lucida Sans Unicode" pitchFamily="34" charset="0"/>
                </a:rPr>
                <a:t>Palindromic Sequences</a:t>
              </a:r>
            </a:p>
          </p:txBody>
        </p:sp>
        <p:sp>
          <p:nvSpPr>
            <p:cNvPr id="38918" name="Text Box 8"/>
            <p:cNvSpPr txBox="1">
              <a:spLocks noChangeArrowheads="1"/>
            </p:cNvSpPr>
            <p:nvPr/>
          </p:nvSpPr>
          <p:spPr bwMode="auto">
            <a:xfrm>
              <a:off x="288" y="624"/>
              <a:ext cx="52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b="0" i="0">
                  <a:solidFill>
                    <a:srgbClr val="FFFF00"/>
                  </a:solidFill>
                  <a:cs typeface="Lucida Sans Unicode" pitchFamily="34" charset="0"/>
                </a:rPr>
                <a:t>Palindromic sequences as protein binding sites</a:t>
              </a:r>
            </a:p>
          </p:txBody>
        </p:sp>
        <p:grpSp>
          <p:nvGrpSpPr>
            <p:cNvPr id="38919" name="Group 9"/>
            <p:cNvGrpSpPr>
              <a:grpSpLocks/>
            </p:cNvGrpSpPr>
            <p:nvPr/>
          </p:nvGrpSpPr>
          <p:grpSpPr bwMode="auto">
            <a:xfrm>
              <a:off x="-248" y="1440"/>
              <a:ext cx="6136" cy="410"/>
              <a:chOff x="-248" y="1440"/>
              <a:chExt cx="6136" cy="410"/>
            </a:xfrm>
          </p:grpSpPr>
          <p:grpSp>
            <p:nvGrpSpPr>
              <p:cNvPr id="38920" name="Group 10"/>
              <p:cNvGrpSpPr>
                <a:grpSpLocks/>
              </p:cNvGrpSpPr>
              <p:nvPr/>
            </p:nvGrpSpPr>
            <p:grpSpPr bwMode="auto">
              <a:xfrm>
                <a:off x="2144" y="1440"/>
                <a:ext cx="784" cy="0"/>
                <a:chOff x="2144" y="1168"/>
                <a:chExt cx="784" cy="0"/>
              </a:xfrm>
            </p:grpSpPr>
            <p:sp>
              <p:nvSpPr>
                <p:cNvPr id="38929" name="Line 11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8930" name="Line 12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8931" name="Line 13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grpSp>
            <p:nvGrpSpPr>
              <p:cNvPr id="38921" name="Group 14"/>
              <p:cNvGrpSpPr>
                <a:grpSpLocks/>
              </p:cNvGrpSpPr>
              <p:nvPr/>
            </p:nvGrpSpPr>
            <p:grpSpPr bwMode="auto">
              <a:xfrm flipH="1">
                <a:off x="2960" y="1840"/>
                <a:ext cx="784" cy="0"/>
                <a:chOff x="2144" y="1168"/>
                <a:chExt cx="784" cy="0"/>
              </a:xfrm>
            </p:grpSpPr>
            <p:sp>
              <p:nvSpPr>
                <p:cNvPr id="38926" name="Line 15"/>
                <p:cNvSpPr>
                  <a:spLocks noChangeShapeType="1"/>
                </p:cNvSpPr>
                <p:nvPr/>
              </p:nvSpPr>
              <p:spPr bwMode="auto">
                <a:xfrm>
                  <a:off x="2144" y="1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8927" name="Line 16"/>
                <p:cNvSpPr>
                  <a:spLocks noChangeShapeType="1"/>
                </p:cNvSpPr>
                <p:nvPr/>
              </p:nvSpPr>
              <p:spPr bwMode="auto">
                <a:xfrm>
                  <a:off x="2832" y="11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38928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1168"/>
                  <a:ext cx="720" cy="0"/>
                </a:xfrm>
                <a:prstGeom prst="line">
                  <a:avLst/>
                </a:prstGeom>
                <a:noFill/>
                <a:ln w="9525" cap="rnd">
                  <a:solidFill>
                    <a:srgbClr val="FFFF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sp>
            <p:nvSpPr>
              <p:cNvPr id="38922" name="Text Box 18"/>
              <p:cNvSpPr txBox="1">
                <a:spLocks noChangeArrowheads="1"/>
              </p:cNvSpPr>
              <p:nvPr/>
            </p:nvSpPr>
            <p:spPr bwMode="auto">
              <a:xfrm>
                <a:off x="-248" y="1466"/>
                <a:ext cx="216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NNNNNNNNNNNNNNN</a:t>
                </a:r>
              </a:p>
            </p:txBody>
          </p:sp>
          <p:sp>
            <p:nvSpPr>
              <p:cNvPr id="38923" name="Text Box 19"/>
              <p:cNvSpPr txBox="1">
                <a:spLocks noChangeArrowheads="1"/>
              </p:cNvSpPr>
              <p:nvPr/>
            </p:nvSpPr>
            <p:spPr bwMode="auto">
              <a:xfrm>
                <a:off x="4272" y="1466"/>
                <a:ext cx="161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  <a:b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</a:br>
                <a:r>
                  <a:rPr lang="en-US" altLang="en-US" sz="2400" b="0" i="0">
                    <a:solidFill>
                      <a:schemeClr val="folHlink"/>
                    </a:solidFill>
                    <a:latin typeface="Courier New" pitchFamily="49" charset="0"/>
                    <a:cs typeface="Lucida Sans Unicode" pitchFamily="34" charset="0"/>
                  </a:rPr>
                  <a:t>NNNNNNNNNNNNN</a:t>
                </a:r>
              </a:p>
            </p:txBody>
          </p:sp>
          <p:sp>
            <p:nvSpPr>
              <p:cNvPr id="38924" name="Text Box 20"/>
              <p:cNvSpPr txBox="1">
                <a:spLocks noChangeArrowheads="1"/>
              </p:cNvSpPr>
              <p:nvPr/>
            </p:nvSpPr>
            <p:spPr bwMode="auto">
              <a:xfrm>
                <a:off x="1458" y="1466"/>
                <a:ext cx="297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b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TT</a:t>
                </a:r>
                <a:endParaRPr lang="en-US" altLang="en-US" sz="2400" b="0" i="0">
                  <a:solidFill>
                    <a:srgbClr val="FFFF00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38925" name="Text Box 21"/>
              <p:cNvSpPr txBox="1">
                <a:spLocks noChangeArrowheads="1"/>
              </p:cNvSpPr>
              <p:nvPr/>
            </p:nvSpPr>
            <p:spPr bwMode="auto">
              <a:xfrm flipH="1" flipV="1">
                <a:off x="1491" y="1592"/>
                <a:ext cx="288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70000"/>
                  </a:lnSpc>
                  <a:spcBef>
                    <a:spcPct val="25000"/>
                  </a:spcBef>
                </a:pP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0000"/>
                    </a:solidFill>
                    <a:latin typeface="Courier New" pitchFamily="49" charset="0"/>
                    <a:cs typeface="Times New Roman" pitchFamily="18" charset="0"/>
                  </a:rPr>
                  <a:t>G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rgbClr val="FFCC00"/>
                    </a:solidFill>
                    <a:latin typeface="Courier New" pitchFamily="49" charset="0"/>
                    <a:cs typeface="Times New Roman" pitchFamily="18" charset="0"/>
                  </a:rPr>
                  <a:t>C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Times New Roman" pitchFamily="18" charset="0"/>
                  </a:rPr>
                  <a:t>TT</a:t>
                </a:r>
                <a:r>
                  <a:rPr lang="en-US" altLang="en-US" sz="2400" i="0">
                    <a:solidFill>
                      <a:srgbClr val="00FFFF"/>
                    </a:solidFill>
                    <a:latin typeface="Courier New" pitchFamily="49" charset="0"/>
                    <a:cs typeface="Times New Roman" pitchFamily="18" charset="0"/>
                  </a:rPr>
                  <a:t>AA</a:t>
                </a:r>
                <a:r>
                  <a:rPr lang="en-US" altLang="en-US" sz="2400" i="0">
                    <a:solidFill>
                      <a:schemeClr val="accent2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9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4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3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/>
          <p:cNvGrpSpPr>
            <a:grpSpLocks/>
          </p:cNvGrpSpPr>
          <p:nvPr/>
        </p:nvGrpSpPr>
        <p:grpSpPr bwMode="auto">
          <a:xfrm rot="946956">
            <a:off x="-381000" y="3048000"/>
            <a:ext cx="9740900" cy="3076575"/>
            <a:chOff x="-240" y="2276"/>
            <a:chExt cx="6136" cy="1938"/>
          </a:xfrm>
        </p:grpSpPr>
        <p:sp>
          <p:nvSpPr>
            <p:cNvPr id="39939" name="Freeform 3"/>
            <p:cNvSpPr>
              <a:spLocks/>
            </p:cNvSpPr>
            <p:nvPr/>
          </p:nvSpPr>
          <p:spPr bwMode="auto">
            <a:xfrm flipV="1">
              <a:off x="1888" y="2276"/>
              <a:ext cx="795" cy="1036"/>
            </a:xfrm>
            <a:custGeom>
              <a:avLst/>
              <a:gdLst>
                <a:gd name="T0" fmla="*/ 249 w 1170"/>
                <a:gd name="T1" fmla="*/ 497 h 2160"/>
                <a:gd name="T2" fmla="*/ 83 w 1170"/>
                <a:gd name="T3" fmla="*/ 414 h 2160"/>
                <a:gd name="T4" fmla="*/ 0 w 1170"/>
                <a:gd name="T5" fmla="*/ 290 h 2160"/>
                <a:gd name="T6" fmla="*/ 41 w 1170"/>
                <a:gd name="T7" fmla="*/ 124 h 2160"/>
                <a:gd name="T8" fmla="*/ 166 w 1170"/>
                <a:gd name="T9" fmla="*/ 0 h 2160"/>
                <a:gd name="T10" fmla="*/ 374 w 1170"/>
                <a:gd name="T11" fmla="*/ 0 h 2160"/>
                <a:gd name="T12" fmla="*/ 457 w 1170"/>
                <a:gd name="T13" fmla="*/ 83 h 2160"/>
                <a:gd name="T14" fmla="*/ 540 w 1170"/>
                <a:gd name="T15" fmla="*/ 165 h 2160"/>
                <a:gd name="T16" fmla="*/ 540 w 1170"/>
                <a:gd name="T17" fmla="*/ 248 h 2160"/>
                <a:gd name="T18" fmla="*/ 540 w 1170"/>
                <a:gd name="T19" fmla="*/ 331 h 2160"/>
                <a:gd name="T20" fmla="*/ 457 w 1170"/>
                <a:gd name="T21" fmla="*/ 414 h 2160"/>
                <a:gd name="T22" fmla="*/ 256 w 1170"/>
                <a:gd name="T23" fmla="*/ 497 h 21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0" h="2160">
                  <a:moveTo>
                    <a:pt x="540" y="2160"/>
                  </a:moveTo>
                  <a:lnTo>
                    <a:pt x="180" y="1800"/>
                  </a:lnTo>
                  <a:lnTo>
                    <a:pt x="0" y="1260"/>
                  </a:lnTo>
                  <a:lnTo>
                    <a:pt x="90" y="540"/>
                  </a:lnTo>
                  <a:lnTo>
                    <a:pt x="360" y="0"/>
                  </a:lnTo>
                  <a:lnTo>
                    <a:pt x="810" y="0"/>
                  </a:lnTo>
                  <a:lnTo>
                    <a:pt x="990" y="360"/>
                  </a:lnTo>
                  <a:lnTo>
                    <a:pt x="1170" y="720"/>
                  </a:lnTo>
                  <a:lnTo>
                    <a:pt x="1170" y="1080"/>
                  </a:lnTo>
                  <a:lnTo>
                    <a:pt x="1170" y="1440"/>
                  </a:lnTo>
                  <a:lnTo>
                    <a:pt x="990" y="1800"/>
                  </a:lnTo>
                  <a:lnTo>
                    <a:pt x="555" y="2160"/>
                  </a:lnTo>
                </a:path>
              </a:pathLst>
            </a:cu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i="0"/>
            </a:p>
          </p:txBody>
        </p:sp>
        <p:grpSp>
          <p:nvGrpSpPr>
            <p:cNvPr id="39940" name="Group 4"/>
            <p:cNvGrpSpPr>
              <a:grpSpLocks/>
            </p:cNvGrpSpPr>
            <p:nvPr/>
          </p:nvGrpSpPr>
          <p:grpSpPr bwMode="auto">
            <a:xfrm rot="10774831">
              <a:off x="-240" y="2596"/>
              <a:ext cx="6136" cy="1618"/>
              <a:chOff x="-248" y="240"/>
              <a:chExt cx="6136" cy="1618"/>
            </a:xfrm>
          </p:grpSpPr>
          <p:sp>
            <p:nvSpPr>
              <p:cNvPr id="39941" name="Text Box 5"/>
              <p:cNvSpPr txBox="1">
                <a:spLocks noChangeArrowheads="1"/>
              </p:cNvSpPr>
              <p:nvPr/>
            </p:nvSpPr>
            <p:spPr bwMode="auto">
              <a:xfrm>
                <a:off x="240" y="240"/>
                <a:ext cx="528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</a:t>
                </a:r>
              </a:p>
            </p:txBody>
          </p:sp>
          <p:sp>
            <p:nvSpPr>
              <p:cNvPr id="39942" name="Text Box 6"/>
              <p:cNvSpPr txBox="1">
                <a:spLocks noChangeArrowheads="1"/>
              </p:cNvSpPr>
              <p:nvPr/>
            </p:nvSpPr>
            <p:spPr bwMode="auto">
              <a:xfrm>
                <a:off x="288" y="624"/>
                <a:ext cx="523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 as protein binding sites</a:t>
                </a:r>
              </a:p>
            </p:txBody>
          </p:sp>
          <p:grpSp>
            <p:nvGrpSpPr>
              <p:cNvPr id="39943" name="Group 7"/>
              <p:cNvGrpSpPr>
                <a:grpSpLocks/>
              </p:cNvGrpSpPr>
              <p:nvPr/>
            </p:nvGrpSpPr>
            <p:grpSpPr bwMode="auto">
              <a:xfrm>
                <a:off x="-248" y="1440"/>
                <a:ext cx="6136" cy="418"/>
                <a:chOff x="-248" y="1440"/>
                <a:chExt cx="6136" cy="418"/>
              </a:xfrm>
            </p:grpSpPr>
            <p:grpSp>
              <p:nvGrpSpPr>
                <p:cNvPr id="39944" name="Group 8"/>
                <p:cNvGrpSpPr>
                  <a:grpSpLocks/>
                </p:cNvGrpSpPr>
                <p:nvPr/>
              </p:nvGrpSpPr>
              <p:grpSpPr bwMode="auto">
                <a:xfrm>
                  <a:off x="2144" y="1440"/>
                  <a:ext cx="784" cy="0"/>
                  <a:chOff x="2144" y="1168"/>
                  <a:chExt cx="784" cy="0"/>
                </a:xfrm>
              </p:grpSpPr>
              <p:sp>
                <p:nvSpPr>
                  <p:cNvPr id="39953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39954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39955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grpSp>
              <p:nvGrpSpPr>
                <p:cNvPr id="39945" name="Group 12"/>
                <p:cNvGrpSpPr>
                  <a:grpSpLocks/>
                </p:cNvGrpSpPr>
                <p:nvPr/>
              </p:nvGrpSpPr>
              <p:grpSpPr bwMode="auto">
                <a:xfrm flipH="1">
                  <a:off x="2960" y="1840"/>
                  <a:ext cx="784" cy="0"/>
                  <a:chOff x="2144" y="1168"/>
                  <a:chExt cx="784" cy="0"/>
                </a:xfrm>
              </p:grpSpPr>
              <p:sp>
                <p:nvSpPr>
                  <p:cNvPr id="3995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39951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3995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sp>
              <p:nvSpPr>
                <p:cNvPr id="3994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-248" y="1457"/>
                  <a:ext cx="2160" cy="4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</a:p>
              </p:txBody>
            </p:sp>
            <p:sp>
              <p:nvSpPr>
                <p:cNvPr id="3994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72" y="1457"/>
                  <a:ext cx="1616" cy="4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</a:p>
              </p:txBody>
            </p:sp>
            <p:sp>
              <p:nvSpPr>
                <p:cNvPr id="3994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458" y="1458"/>
                  <a:ext cx="297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rIns="0" b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endPara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endParaRPr>
                </a:p>
              </p:txBody>
            </p:sp>
            <p:sp>
              <p:nvSpPr>
                <p:cNvPr id="39949" name="Text Box 19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491" y="1584"/>
                  <a:ext cx="288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 </a:t>
                  </a:r>
                  <a:r>
                    <a:rPr lang="en-US" altLang="en-US" sz="2400" b="0" i="0">
                      <a:solidFill>
                        <a:srgbClr val="FFFF00"/>
                      </a:solidFill>
                      <a:cs typeface="Lucida Sans Unicode" pitchFamily="34" charset="0"/>
                    </a:rPr>
                    <a:t>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93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2"/>
          <p:cNvGrpSpPr>
            <a:grpSpLocks/>
          </p:cNvGrpSpPr>
          <p:nvPr/>
        </p:nvGrpSpPr>
        <p:grpSpPr bwMode="auto">
          <a:xfrm rot="2896146">
            <a:off x="-388937" y="2112962"/>
            <a:ext cx="9740900" cy="3076575"/>
            <a:chOff x="-240" y="2276"/>
            <a:chExt cx="6136" cy="1938"/>
          </a:xfrm>
        </p:grpSpPr>
        <p:sp>
          <p:nvSpPr>
            <p:cNvPr id="40963" name="Freeform 3"/>
            <p:cNvSpPr>
              <a:spLocks/>
            </p:cNvSpPr>
            <p:nvPr/>
          </p:nvSpPr>
          <p:spPr bwMode="auto">
            <a:xfrm flipV="1">
              <a:off x="1888" y="2276"/>
              <a:ext cx="795" cy="1036"/>
            </a:xfrm>
            <a:custGeom>
              <a:avLst/>
              <a:gdLst>
                <a:gd name="T0" fmla="*/ 249 w 1170"/>
                <a:gd name="T1" fmla="*/ 497 h 2160"/>
                <a:gd name="T2" fmla="*/ 83 w 1170"/>
                <a:gd name="T3" fmla="*/ 414 h 2160"/>
                <a:gd name="T4" fmla="*/ 0 w 1170"/>
                <a:gd name="T5" fmla="*/ 290 h 2160"/>
                <a:gd name="T6" fmla="*/ 41 w 1170"/>
                <a:gd name="T7" fmla="*/ 124 h 2160"/>
                <a:gd name="T8" fmla="*/ 166 w 1170"/>
                <a:gd name="T9" fmla="*/ 0 h 2160"/>
                <a:gd name="T10" fmla="*/ 374 w 1170"/>
                <a:gd name="T11" fmla="*/ 0 h 2160"/>
                <a:gd name="T12" fmla="*/ 457 w 1170"/>
                <a:gd name="T13" fmla="*/ 83 h 2160"/>
                <a:gd name="T14" fmla="*/ 540 w 1170"/>
                <a:gd name="T15" fmla="*/ 165 h 2160"/>
                <a:gd name="T16" fmla="*/ 540 w 1170"/>
                <a:gd name="T17" fmla="*/ 248 h 2160"/>
                <a:gd name="T18" fmla="*/ 540 w 1170"/>
                <a:gd name="T19" fmla="*/ 331 h 2160"/>
                <a:gd name="T20" fmla="*/ 457 w 1170"/>
                <a:gd name="T21" fmla="*/ 414 h 2160"/>
                <a:gd name="T22" fmla="*/ 256 w 1170"/>
                <a:gd name="T23" fmla="*/ 497 h 21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0" h="2160">
                  <a:moveTo>
                    <a:pt x="540" y="2160"/>
                  </a:moveTo>
                  <a:lnTo>
                    <a:pt x="180" y="1800"/>
                  </a:lnTo>
                  <a:lnTo>
                    <a:pt x="0" y="1260"/>
                  </a:lnTo>
                  <a:lnTo>
                    <a:pt x="90" y="540"/>
                  </a:lnTo>
                  <a:lnTo>
                    <a:pt x="360" y="0"/>
                  </a:lnTo>
                  <a:lnTo>
                    <a:pt x="810" y="0"/>
                  </a:lnTo>
                  <a:lnTo>
                    <a:pt x="990" y="360"/>
                  </a:lnTo>
                  <a:lnTo>
                    <a:pt x="1170" y="720"/>
                  </a:lnTo>
                  <a:lnTo>
                    <a:pt x="1170" y="1080"/>
                  </a:lnTo>
                  <a:lnTo>
                    <a:pt x="1170" y="1440"/>
                  </a:lnTo>
                  <a:lnTo>
                    <a:pt x="990" y="1800"/>
                  </a:lnTo>
                  <a:lnTo>
                    <a:pt x="555" y="2160"/>
                  </a:lnTo>
                </a:path>
              </a:pathLst>
            </a:cu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i="0"/>
            </a:p>
          </p:txBody>
        </p:sp>
        <p:grpSp>
          <p:nvGrpSpPr>
            <p:cNvPr id="40964" name="Group 4"/>
            <p:cNvGrpSpPr>
              <a:grpSpLocks/>
            </p:cNvGrpSpPr>
            <p:nvPr/>
          </p:nvGrpSpPr>
          <p:grpSpPr bwMode="auto">
            <a:xfrm rot="10774831">
              <a:off x="-240" y="2596"/>
              <a:ext cx="6136" cy="1618"/>
              <a:chOff x="-248" y="240"/>
              <a:chExt cx="6136" cy="1618"/>
            </a:xfrm>
          </p:grpSpPr>
          <p:sp>
            <p:nvSpPr>
              <p:cNvPr id="40965" name="Text Box 5"/>
              <p:cNvSpPr txBox="1">
                <a:spLocks noChangeArrowheads="1"/>
              </p:cNvSpPr>
              <p:nvPr/>
            </p:nvSpPr>
            <p:spPr bwMode="auto">
              <a:xfrm>
                <a:off x="240" y="240"/>
                <a:ext cx="528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</a:t>
                </a:r>
              </a:p>
            </p:txBody>
          </p:sp>
          <p:sp>
            <p:nvSpPr>
              <p:cNvPr id="40966" name="Text Box 6"/>
              <p:cNvSpPr txBox="1">
                <a:spLocks noChangeArrowheads="1"/>
              </p:cNvSpPr>
              <p:nvPr/>
            </p:nvSpPr>
            <p:spPr bwMode="auto">
              <a:xfrm>
                <a:off x="288" y="624"/>
                <a:ext cx="523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 as protein binding sites</a:t>
                </a:r>
              </a:p>
            </p:txBody>
          </p:sp>
          <p:grpSp>
            <p:nvGrpSpPr>
              <p:cNvPr id="40967" name="Group 7"/>
              <p:cNvGrpSpPr>
                <a:grpSpLocks/>
              </p:cNvGrpSpPr>
              <p:nvPr/>
            </p:nvGrpSpPr>
            <p:grpSpPr bwMode="auto">
              <a:xfrm>
                <a:off x="-248" y="1440"/>
                <a:ext cx="6136" cy="418"/>
                <a:chOff x="-248" y="1440"/>
                <a:chExt cx="6136" cy="418"/>
              </a:xfrm>
            </p:grpSpPr>
            <p:grpSp>
              <p:nvGrpSpPr>
                <p:cNvPr id="40968" name="Group 8"/>
                <p:cNvGrpSpPr>
                  <a:grpSpLocks/>
                </p:cNvGrpSpPr>
                <p:nvPr/>
              </p:nvGrpSpPr>
              <p:grpSpPr bwMode="auto">
                <a:xfrm>
                  <a:off x="2144" y="1440"/>
                  <a:ext cx="784" cy="0"/>
                  <a:chOff x="2144" y="1168"/>
                  <a:chExt cx="784" cy="0"/>
                </a:xfrm>
              </p:grpSpPr>
              <p:sp>
                <p:nvSpPr>
                  <p:cNvPr id="40977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0978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097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grpSp>
              <p:nvGrpSpPr>
                <p:cNvPr id="40969" name="Group 12"/>
                <p:cNvGrpSpPr>
                  <a:grpSpLocks/>
                </p:cNvGrpSpPr>
                <p:nvPr/>
              </p:nvGrpSpPr>
              <p:grpSpPr bwMode="auto">
                <a:xfrm flipH="1">
                  <a:off x="2960" y="1840"/>
                  <a:ext cx="784" cy="0"/>
                  <a:chOff x="2144" y="1168"/>
                  <a:chExt cx="784" cy="0"/>
                </a:xfrm>
              </p:grpSpPr>
              <p:sp>
                <p:nvSpPr>
                  <p:cNvPr id="40974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0975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0976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sp>
              <p:nvSpPr>
                <p:cNvPr id="4097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-248" y="1457"/>
                  <a:ext cx="2160" cy="4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</a:p>
              </p:txBody>
            </p:sp>
            <p:sp>
              <p:nvSpPr>
                <p:cNvPr id="4097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272" y="1457"/>
                  <a:ext cx="1616" cy="4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</a:p>
              </p:txBody>
            </p:sp>
            <p:sp>
              <p:nvSpPr>
                <p:cNvPr id="4097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458" y="1458"/>
                  <a:ext cx="297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rIns="0" b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endPara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endParaRPr>
                </a:p>
              </p:txBody>
            </p:sp>
            <p:sp>
              <p:nvSpPr>
                <p:cNvPr id="40973" name="Text Box 19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491" y="1584"/>
                  <a:ext cx="288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 </a:t>
                  </a:r>
                  <a:r>
                    <a:rPr lang="en-US" altLang="en-US" sz="2400" b="0" i="0">
                      <a:solidFill>
                        <a:srgbClr val="FFFF00"/>
                      </a:solidFill>
                      <a:cs typeface="Lucida Sans Unicode" pitchFamily="34" charset="0"/>
                    </a:rPr>
                    <a:t>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581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reeform 2"/>
          <p:cNvSpPr>
            <a:spLocks/>
          </p:cNvSpPr>
          <p:nvPr/>
        </p:nvSpPr>
        <p:spPr bwMode="auto">
          <a:xfrm flipV="1">
            <a:off x="3390900" y="1765300"/>
            <a:ext cx="1262063" cy="1644650"/>
          </a:xfrm>
          <a:custGeom>
            <a:avLst/>
            <a:gdLst>
              <a:gd name="T0" fmla="*/ 628325076 w 1170"/>
              <a:gd name="T1" fmla="*/ 1252256307 h 2160"/>
              <a:gd name="T2" fmla="*/ 209442052 w 1170"/>
              <a:gd name="T3" fmla="*/ 1043547176 h 2160"/>
              <a:gd name="T4" fmla="*/ 0 w 1170"/>
              <a:gd name="T5" fmla="*/ 730482719 h 2160"/>
              <a:gd name="T6" fmla="*/ 104721026 w 1170"/>
              <a:gd name="T7" fmla="*/ 313064457 h 2160"/>
              <a:gd name="T8" fmla="*/ 418883024 w 1170"/>
              <a:gd name="T9" fmla="*/ 0 h 2160"/>
              <a:gd name="T10" fmla="*/ 942487075 w 1170"/>
              <a:gd name="T11" fmla="*/ 0 h 2160"/>
              <a:gd name="T12" fmla="*/ 1151928048 w 1170"/>
              <a:gd name="T13" fmla="*/ 208709131 h 2160"/>
              <a:gd name="T14" fmla="*/ 1361370099 w 1170"/>
              <a:gd name="T15" fmla="*/ 417419023 h 2160"/>
              <a:gd name="T16" fmla="*/ 1361370099 w 1170"/>
              <a:gd name="T17" fmla="*/ 626128153 h 2160"/>
              <a:gd name="T18" fmla="*/ 1361370099 w 1170"/>
              <a:gd name="T19" fmla="*/ 834837284 h 2160"/>
              <a:gd name="T20" fmla="*/ 1151928048 w 1170"/>
              <a:gd name="T21" fmla="*/ 1043547176 h 2160"/>
              <a:gd name="T22" fmla="*/ 645778221 w 1170"/>
              <a:gd name="T23" fmla="*/ 1252256307 h 2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70" h="2160">
                <a:moveTo>
                  <a:pt x="540" y="2160"/>
                </a:moveTo>
                <a:lnTo>
                  <a:pt x="180" y="1800"/>
                </a:lnTo>
                <a:lnTo>
                  <a:pt x="0" y="1260"/>
                </a:lnTo>
                <a:lnTo>
                  <a:pt x="90" y="540"/>
                </a:lnTo>
                <a:lnTo>
                  <a:pt x="360" y="0"/>
                </a:lnTo>
                <a:lnTo>
                  <a:pt x="810" y="0"/>
                </a:lnTo>
                <a:lnTo>
                  <a:pt x="990" y="360"/>
                </a:lnTo>
                <a:lnTo>
                  <a:pt x="1170" y="720"/>
                </a:lnTo>
                <a:lnTo>
                  <a:pt x="1170" y="1080"/>
                </a:lnTo>
                <a:lnTo>
                  <a:pt x="1170" y="1440"/>
                </a:lnTo>
                <a:lnTo>
                  <a:pt x="990" y="1800"/>
                </a:lnTo>
                <a:lnTo>
                  <a:pt x="555" y="2160"/>
                </a:lnTo>
              </a:path>
            </a:pathLst>
          </a:custGeom>
          <a:solidFill>
            <a:srgbClr val="99FF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i="0"/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228600" y="4052888"/>
            <a:ext cx="868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Palindromes: Serve as binding sites for dimeric protein</a:t>
            </a:r>
          </a:p>
        </p:txBody>
      </p:sp>
      <p:grpSp>
        <p:nvGrpSpPr>
          <p:cNvPr id="41988" name="Group 4"/>
          <p:cNvGrpSpPr>
            <a:grpSpLocks/>
          </p:cNvGrpSpPr>
          <p:nvPr/>
        </p:nvGrpSpPr>
        <p:grpSpPr bwMode="auto">
          <a:xfrm rot="-10777694">
            <a:off x="-444500" y="381000"/>
            <a:ext cx="9740900" cy="3076575"/>
            <a:chOff x="-240" y="2276"/>
            <a:chExt cx="6136" cy="1938"/>
          </a:xfrm>
        </p:grpSpPr>
        <p:sp>
          <p:nvSpPr>
            <p:cNvPr id="41992" name="Freeform 5"/>
            <p:cNvSpPr>
              <a:spLocks/>
            </p:cNvSpPr>
            <p:nvPr/>
          </p:nvSpPr>
          <p:spPr bwMode="auto">
            <a:xfrm flipV="1">
              <a:off x="1888" y="2276"/>
              <a:ext cx="795" cy="1036"/>
            </a:xfrm>
            <a:custGeom>
              <a:avLst/>
              <a:gdLst>
                <a:gd name="T0" fmla="*/ 249 w 1170"/>
                <a:gd name="T1" fmla="*/ 497 h 2160"/>
                <a:gd name="T2" fmla="*/ 83 w 1170"/>
                <a:gd name="T3" fmla="*/ 414 h 2160"/>
                <a:gd name="T4" fmla="*/ 0 w 1170"/>
                <a:gd name="T5" fmla="*/ 290 h 2160"/>
                <a:gd name="T6" fmla="*/ 41 w 1170"/>
                <a:gd name="T7" fmla="*/ 124 h 2160"/>
                <a:gd name="T8" fmla="*/ 166 w 1170"/>
                <a:gd name="T9" fmla="*/ 0 h 2160"/>
                <a:gd name="T10" fmla="*/ 374 w 1170"/>
                <a:gd name="T11" fmla="*/ 0 h 2160"/>
                <a:gd name="T12" fmla="*/ 457 w 1170"/>
                <a:gd name="T13" fmla="*/ 83 h 2160"/>
                <a:gd name="T14" fmla="*/ 540 w 1170"/>
                <a:gd name="T15" fmla="*/ 165 h 2160"/>
                <a:gd name="T16" fmla="*/ 540 w 1170"/>
                <a:gd name="T17" fmla="*/ 248 h 2160"/>
                <a:gd name="T18" fmla="*/ 540 w 1170"/>
                <a:gd name="T19" fmla="*/ 331 h 2160"/>
                <a:gd name="T20" fmla="*/ 457 w 1170"/>
                <a:gd name="T21" fmla="*/ 414 h 2160"/>
                <a:gd name="T22" fmla="*/ 256 w 1170"/>
                <a:gd name="T23" fmla="*/ 497 h 21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70" h="2160">
                  <a:moveTo>
                    <a:pt x="540" y="2160"/>
                  </a:moveTo>
                  <a:lnTo>
                    <a:pt x="180" y="1800"/>
                  </a:lnTo>
                  <a:lnTo>
                    <a:pt x="0" y="1260"/>
                  </a:lnTo>
                  <a:lnTo>
                    <a:pt x="90" y="540"/>
                  </a:lnTo>
                  <a:lnTo>
                    <a:pt x="360" y="0"/>
                  </a:lnTo>
                  <a:lnTo>
                    <a:pt x="810" y="0"/>
                  </a:lnTo>
                  <a:lnTo>
                    <a:pt x="990" y="360"/>
                  </a:lnTo>
                  <a:lnTo>
                    <a:pt x="1170" y="720"/>
                  </a:lnTo>
                  <a:lnTo>
                    <a:pt x="1170" y="1080"/>
                  </a:lnTo>
                  <a:lnTo>
                    <a:pt x="1170" y="1440"/>
                  </a:lnTo>
                  <a:lnTo>
                    <a:pt x="990" y="1800"/>
                  </a:lnTo>
                  <a:lnTo>
                    <a:pt x="555" y="2160"/>
                  </a:lnTo>
                </a:path>
              </a:pathLst>
            </a:custGeom>
            <a:solidFill>
              <a:srgbClr val="99FF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i="0"/>
            </a:p>
          </p:txBody>
        </p:sp>
        <p:grpSp>
          <p:nvGrpSpPr>
            <p:cNvPr id="41993" name="Group 6"/>
            <p:cNvGrpSpPr>
              <a:grpSpLocks/>
            </p:cNvGrpSpPr>
            <p:nvPr/>
          </p:nvGrpSpPr>
          <p:grpSpPr bwMode="auto">
            <a:xfrm rot="10774831">
              <a:off x="-240" y="2604"/>
              <a:ext cx="6136" cy="1610"/>
              <a:chOff x="-248" y="240"/>
              <a:chExt cx="6136" cy="1610"/>
            </a:xfrm>
          </p:grpSpPr>
          <p:sp>
            <p:nvSpPr>
              <p:cNvPr id="41994" name="Text Box 7"/>
              <p:cNvSpPr txBox="1">
                <a:spLocks noChangeArrowheads="1"/>
              </p:cNvSpPr>
              <p:nvPr/>
            </p:nvSpPr>
            <p:spPr bwMode="auto">
              <a:xfrm>
                <a:off x="240" y="240"/>
                <a:ext cx="528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en-US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</a:t>
                </a:r>
              </a:p>
            </p:txBody>
          </p:sp>
          <p:sp>
            <p:nvSpPr>
              <p:cNvPr id="41995" name="Text Box 8"/>
              <p:cNvSpPr txBox="1">
                <a:spLocks noChangeArrowheads="1"/>
              </p:cNvSpPr>
              <p:nvPr/>
            </p:nvSpPr>
            <p:spPr bwMode="auto">
              <a:xfrm>
                <a:off x="288" y="624"/>
                <a:ext cx="523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Palindromic sequences as protein binding sites</a:t>
                </a:r>
              </a:p>
            </p:txBody>
          </p:sp>
          <p:grpSp>
            <p:nvGrpSpPr>
              <p:cNvPr id="41996" name="Group 9"/>
              <p:cNvGrpSpPr>
                <a:grpSpLocks/>
              </p:cNvGrpSpPr>
              <p:nvPr/>
            </p:nvGrpSpPr>
            <p:grpSpPr bwMode="auto">
              <a:xfrm>
                <a:off x="-248" y="1440"/>
                <a:ext cx="6136" cy="410"/>
                <a:chOff x="-248" y="1440"/>
                <a:chExt cx="6136" cy="410"/>
              </a:xfrm>
            </p:grpSpPr>
            <p:grpSp>
              <p:nvGrpSpPr>
                <p:cNvPr id="41997" name="Group 10"/>
                <p:cNvGrpSpPr>
                  <a:grpSpLocks/>
                </p:cNvGrpSpPr>
                <p:nvPr/>
              </p:nvGrpSpPr>
              <p:grpSpPr bwMode="auto">
                <a:xfrm>
                  <a:off x="2144" y="1440"/>
                  <a:ext cx="784" cy="0"/>
                  <a:chOff x="2144" y="1168"/>
                  <a:chExt cx="784" cy="0"/>
                </a:xfrm>
              </p:grpSpPr>
              <p:sp>
                <p:nvSpPr>
                  <p:cNvPr id="42006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2007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2008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grpSp>
              <p:nvGrpSpPr>
                <p:cNvPr id="41998" name="Group 14"/>
                <p:cNvGrpSpPr>
                  <a:grpSpLocks/>
                </p:cNvGrpSpPr>
                <p:nvPr/>
              </p:nvGrpSpPr>
              <p:grpSpPr bwMode="auto">
                <a:xfrm flipH="1">
                  <a:off x="2960" y="1840"/>
                  <a:ext cx="784" cy="0"/>
                  <a:chOff x="2144" y="1168"/>
                  <a:chExt cx="784" cy="0"/>
                </a:xfrm>
              </p:grpSpPr>
              <p:sp>
                <p:nvSpPr>
                  <p:cNvPr id="4200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144" y="1168"/>
                    <a:ext cx="5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2004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116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  <p:sp>
                <p:nvSpPr>
                  <p:cNvPr id="42005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168"/>
                    <a:ext cx="720" cy="0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i="0"/>
                  </a:p>
                </p:txBody>
              </p:sp>
            </p:grpSp>
            <p:sp>
              <p:nvSpPr>
                <p:cNvPr id="4199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-248" y="1466"/>
                  <a:ext cx="216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NNNNNNNNNNNNNNN</a:t>
                  </a:r>
                </a:p>
              </p:txBody>
            </p:sp>
            <p:sp>
              <p:nvSpPr>
                <p:cNvPr id="4200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272" y="1466"/>
                  <a:ext cx="161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  <a:b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</a:br>
                  <a:r>
                    <a:rPr lang="en-US" altLang="en-US" sz="2400" b="0" i="0">
                      <a:solidFill>
                        <a:schemeClr val="folHlink"/>
                      </a:solidFill>
                      <a:latin typeface="Courier New" pitchFamily="49" charset="0"/>
                      <a:cs typeface="Lucida Sans Unicode" pitchFamily="34" charset="0"/>
                    </a:rPr>
                    <a:t>NNNNNNNNNNNNN</a:t>
                  </a:r>
                </a:p>
              </p:txBody>
            </p:sp>
            <p:sp>
              <p:nvSpPr>
                <p:cNvPr id="4200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58" y="1466"/>
                  <a:ext cx="297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rIns="0" b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Courier New" pitchFamily="49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Courier New" pitchFamily="49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TT</a:t>
                  </a:r>
                  <a:endParaRPr lang="en-US" altLang="en-US" sz="2400" b="0" i="0">
                    <a:solidFill>
                      <a:srgbClr val="FFFF00"/>
                    </a:solidFill>
                    <a:cs typeface="Lucida Sans Unicode" pitchFamily="34" charset="0"/>
                  </a:endParaRPr>
                </a:p>
              </p:txBody>
            </p:sp>
            <p:sp>
              <p:nvSpPr>
                <p:cNvPr id="42002" name="Text Box 21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491" y="1592"/>
                  <a:ext cx="288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>
                    <a:lnSpc>
                      <a:spcPct val="70000"/>
                    </a:lnSpc>
                    <a:spcBef>
                      <a:spcPct val="25000"/>
                    </a:spcBef>
                  </a:pP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0000"/>
                      </a:solidFill>
                      <a:latin typeface="Courier New" pitchFamily="49" charset="0"/>
                      <a:cs typeface="Times New Roman" pitchFamily="18" charset="0"/>
                    </a:rPr>
                    <a:t>G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rgbClr val="FFCC00"/>
                      </a:solidFill>
                      <a:latin typeface="Courier New" pitchFamily="49" charset="0"/>
                      <a:cs typeface="Times New Roman" pitchFamily="18" charset="0"/>
                    </a:rPr>
                    <a:t>C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Times New Roman" pitchFamily="18" charset="0"/>
                    </a:rPr>
                    <a:t>TT</a:t>
                  </a:r>
                  <a:r>
                    <a:rPr lang="en-US" altLang="en-US" sz="2400" i="0">
                      <a:solidFill>
                        <a:srgbClr val="00FFFF"/>
                      </a:solidFill>
                      <a:latin typeface="Courier New" pitchFamily="49" charset="0"/>
                      <a:cs typeface="Times New Roman" pitchFamily="18" charset="0"/>
                    </a:rPr>
                    <a:t>AA</a:t>
                  </a:r>
                  <a:r>
                    <a:rPr lang="en-US" altLang="en-US" sz="2400" i="0">
                      <a:solidFill>
                        <a:schemeClr val="accent2"/>
                      </a:solidFill>
                      <a:latin typeface="Courier New" pitchFamily="49" charset="0"/>
                      <a:cs typeface="Courier New" pitchFamily="49" charset="0"/>
                    </a:rPr>
                    <a:t> </a:t>
                  </a:r>
                  <a:r>
                    <a:rPr lang="en-US" altLang="en-US" sz="2400" b="0" i="0">
                      <a:solidFill>
                        <a:srgbClr val="FFFF00"/>
                      </a:solidFill>
                      <a:cs typeface="Lucida Sans Unicode" pitchFamily="34" charset="0"/>
                    </a:rPr>
                    <a:t> </a:t>
                  </a:r>
                </a:p>
              </p:txBody>
            </p:sp>
          </p:grpSp>
        </p:grpSp>
      </p:grpSp>
      <p:grpSp>
        <p:nvGrpSpPr>
          <p:cNvPr id="82966" name="Group 22"/>
          <p:cNvGrpSpPr>
            <a:grpSpLocks/>
          </p:cNvGrpSpPr>
          <p:nvPr/>
        </p:nvGrpSpPr>
        <p:grpSpPr bwMode="auto">
          <a:xfrm>
            <a:off x="3987800" y="1905000"/>
            <a:ext cx="1330325" cy="1371600"/>
            <a:chOff x="2512" y="1200"/>
            <a:chExt cx="838" cy="864"/>
          </a:xfrm>
        </p:grpSpPr>
        <p:sp>
          <p:nvSpPr>
            <p:cNvPr id="41990" name="Line 23"/>
            <p:cNvSpPr>
              <a:spLocks noChangeShapeType="1"/>
            </p:cNvSpPr>
            <p:nvPr/>
          </p:nvSpPr>
          <p:spPr bwMode="auto">
            <a:xfrm flipV="1">
              <a:off x="2512" y="1200"/>
              <a:ext cx="0" cy="864"/>
            </a:xfrm>
            <a:prstGeom prst="line">
              <a:avLst/>
            </a:prstGeom>
            <a:noFill/>
            <a:ln w="76200">
              <a:solidFill>
                <a:srgbClr val="66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41991" name="Line 24"/>
            <p:cNvSpPr>
              <a:spLocks noChangeShapeType="1"/>
            </p:cNvSpPr>
            <p:nvPr/>
          </p:nvSpPr>
          <p:spPr bwMode="auto">
            <a:xfrm>
              <a:off x="3350" y="1200"/>
              <a:ext cx="0" cy="864"/>
            </a:xfrm>
            <a:prstGeom prst="line">
              <a:avLst/>
            </a:prstGeom>
            <a:noFill/>
            <a:ln w="76200">
              <a:solidFill>
                <a:srgbClr val="66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</p:spTree>
    <p:extLst>
      <p:ext uri="{BB962C8B-B14F-4D97-AF65-F5344CB8AC3E}">
        <p14:creationId xmlns:p14="http://schemas.microsoft.com/office/powerpoint/2010/main" val="19285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nimBg="1"/>
      <p:bldP spid="82947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i="0">
                <a:cs typeface="Times New Roman" pitchFamily="18" charset="0"/>
              </a:rPr>
              <a:t>GTA</a:t>
            </a:r>
            <a:r>
              <a:rPr lang="en-US" altLang="en-US" sz="800" b="0" i="0">
                <a:cs typeface="Times New Roman" pitchFamily="18" charset="0"/>
              </a:rPr>
              <a:t>     ..(8)..     </a:t>
            </a:r>
            <a:r>
              <a:rPr lang="en-US" altLang="en-US" sz="800" i="0">
                <a:cs typeface="Times New Roman" pitchFamily="18" charset="0"/>
              </a:rPr>
              <a:t>TAC</a:t>
            </a:r>
            <a:r>
              <a:rPr lang="en-US" altLang="en-US" sz="1100" b="0" i="0">
                <a:cs typeface="Lucida Sans Unicode" pitchFamily="34" charset="0"/>
              </a:rPr>
              <a:t> </a:t>
            </a:r>
            <a:endParaRPr lang="en-US" altLang="en-US" b="0" i="0">
              <a:cs typeface="Lucida Sans Unicode" pitchFamily="34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7010400" y="2425700"/>
            <a:ext cx="2133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i="0"/>
          </a:p>
        </p:txBody>
      </p:sp>
      <p:grpSp>
        <p:nvGrpSpPr>
          <p:cNvPr id="43012" name="Group 4"/>
          <p:cNvGrpSpPr>
            <a:grpSpLocks noChangeAspect="1"/>
          </p:cNvGrpSpPr>
          <p:nvPr/>
        </p:nvGrpSpPr>
        <p:grpSpPr bwMode="auto">
          <a:xfrm>
            <a:off x="844550" y="2408238"/>
            <a:ext cx="1335088" cy="393700"/>
            <a:chOff x="1872" y="2672"/>
            <a:chExt cx="1680" cy="496"/>
          </a:xfrm>
        </p:grpSpPr>
        <p:sp>
          <p:nvSpPr>
            <p:cNvPr id="43025" name="Line 5"/>
            <p:cNvSpPr>
              <a:spLocks noChangeAspect="1" noChangeShapeType="1"/>
            </p:cNvSpPr>
            <p:nvPr/>
          </p:nvSpPr>
          <p:spPr bwMode="auto">
            <a:xfrm>
              <a:off x="1872" y="267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43026" name="Line 6"/>
            <p:cNvSpPr>
              <a:spLocks noChangeAspect="1" noChangeShapeType="1"/>
            </p:cNvSpPr>
            <p:nvPr/>
          </p:nvSpPr>
          <p:spPr bwMode="auto">
            <a:xfrm>
              <a:off x="1872" y="3168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sp>
        <p:nvSpPr>
          <p:cNvPr id="43013" name="Text Box 7"/>
          <p:cNvSpPr txBox="1">
            <a:spLocks noChangeAspect="1" noChangeArrowheads="1"/>
          </p:cNvSpPr>
          <p:nvPr/>
        </p:nvSpPr>
        <p:spPr bwMode="auto">
          <a:xfrm>
            <a:off x="609600" y="2390775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0" i="0">
                <a:solidFill>
                  <a:srgbClr val="FFFF00"/>
                </a:solidFill>
                <a:cs typeface="Times New Roman" pitchFamily="18" charset="0"/>
              </a:rPr>
              <a:t>5’-GTA     ..(8)..     TACNNNNNNNNNNTANNNTNNNNNNNNNNNNNNNNNNNNNNNNNNNNATGNNNNNNNNNNNNNNNN</a:t>
            </a:r>
            <a:br>
              <a:rPr lang="en-US" altLang="en-US" sz="1200" b="0" i="0">
                <a:solidFill>
                  <a:srgbClr val="FFFF00"/>
                </a:solidFill>
                <a:cs typeface="Times New Roman" pitchFamily="18" charset="0"/>
              </a:rPr>
            </a:br>
            <a:r>
              <a:rPr lang="en-US" altLang="en-US" sz="1200" b="0" i="0">
                <a:solidFill>
                  <a:srgbClr val="FFFF00"/>
                </a:solidFill>
                <a:cs typeface="Times New Roman" pitchFamily="18" charset="0"/>
              </a:rPr>
              <a:t>3’-CAT     ..(8)..     ATGNNNNNNNNNNATNNNANNNNNNNNNNNNNNNNNNNNNNNNNNNN</a:t>
            </a:r>
            <a:r>
              <a:rPr lang="en-US" altLang="en-US" sz="1200" b="0" i="0">
                <a:solidFill>
                  <a:srgbClr val="FFFF00"/>
                </a:solidFill>
                <a:cs typeface="Lucida Sans Unicode" pitchFamily="34" charset="0"/>
              </a:rPr>
              <a:t>TACNNNNNNNNNNNNNNNN</a:t>
            </a:r>
          </a:p>
        </p:txBody>
      </p:sp>
      <p:sp>
        <p:nvSpPr>
          <p:cNvPr id="43014" name="Text Box 8"/>
          <p:cNvSpPr txBox="1">
            <a:spLocks noChangeArrowheads="1"/>
          </p:cNvSpPr>
          <p:nvPr/>
        </p:nvSpPr>
        <p:spPr bwMode="auto">
          <a:xfrm>
            <a:off x="6934200" y="1919288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gene</a:t>
            </a:r>
          </a:p>
        </p:txBody>
      </p:sp>
      <p:grpSp>
        <p:nvGrpSpPr>
          <p:cNvPr id="83977" name="Group 9"/>
          <p:cNvGrpSpPr>
            <a:grpSpLocks/>
          </p:cNvGrpSpPr>
          <p:nvPr/>
        </p:nvGrpSpPr>
        <p:grpSpPr bwMode="auto">
          <a:xfrm>
            <a:off x="9251950" y="1600200"/>
            <a:ext cx="3016250" cy="2590800"/>
            <a:chOff x="1152" y="1008"/>
            <a:chExt cx="1900" cy="1632"/>
          </a:xfrm>
        </p:grpSpPr>
        <p:grpSp>
          <p:nvGrpSpPr>
            <p:cNvPr id="43018" name="Group 10"/>
            <p:cNvGrpSpPr>
              <a:grpSpLocks/>
            </p:cNvGrpSpPr>
            <p:nvPr/>
          </p:nvGrpSpPr>
          <p:grpSpPr bwMode="auto">
            <a:xfrm>
              <a:off x="1152" y="1008"/>
              <a:ext cx="1900" cy="1396"/>
              <a:chOff x="2074" y="2068"/>
              <a:chExt cx="1900" cy="1396"/>
            </a:xfrm>
          </p:grpSpPr>
          <p:sp>
            <p:nvSpPr>
              <p:cNvPr id="43020" name="Oval 11"/>
              <p:cNvSpPr>
                <a:spLocks noChangeArrowheads="1"/>
              </p:cNvSpPr>
              <p:nvPr/>
            </p:nvSpPr>
            <p:spPr bwMode="auto">
              <a:xfrm>
                <a:off x="3029" y="2068"/>
                <a:ext cx="749" cy="691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3021" name="Oval 12"/>
              <p:cNvSpPr>
                <a:spLocks noChangeArrowheads="1"/>
              </p:cNvSpPr>
              <p:nvPr/>
            </p:nvSpPr>
            <p:spPr bwMode="auto">
              <a:xfrm>
                <a:off x="2280" y="2068"/>
                <a:ext cx="749" cy="691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3022" name="Oval 13"/>
              <p:cNvSpPr>
                <a:spLocks noChangeArrowheads="1"/>
              </p:cNvSpPr>
              <p:nvPr/>
            </p:nvSpPr>
            <p:spPr bwMode="auto">
              <a:xfrm>
                <a:off x="2074" y="2657"/>
                <a:ext cx="1036" cy="807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3023" name="Oval 14"/>
              <p:cNvSpPr>
                <a:spLocks noChangeArrowheads="1"/>
              </p:cNvSpPr>
              <p:nvPr/>
            </p:nvSpPr>
            <p:spPr bwMode="auto">
              <a:xfrm>
                <a:off x="2938" y="2657"/>
                <a:ext cx="1036" cy="807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3024" name="Oval 15"/>
              <p:cNvSpPr>
                <a:spLocks noChangeArrowheads="1"/>
              </p:cNvSpPr>
              <p:nvPr/>
            </p:nvSpPr>
            <p:spPr bwMode="auto">
              <a:xfrm>
                <a:off x="2451" y="2542"/>
                <a:ext cx="1152" cy="403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</p:grpSp>
        <p:sp>
          <p:nvSpPr>
            <p:cNvPr id="43019" name="Text Box 16"/>
            <p:cNvSpPr txBox="1">
              <a:spLocks noChangeArrowheads="1"/>
            </p:cNvSpPr>
            <p:nvPr/>
          </p:nvSpPr>
          <p:spPr bwMode="auto">
            <a:xfrm>
              <a:off x="1152" y="2352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RNA Polymerase</a:t>
              </a:r>
            </a:p>
          </p:txBody>
        </p:sp>
      </p:grpSp>
      <p:sp>
        <p:nvSpPr>
          <p:cNvPr id="43016" name="Text Box 17"/>
          <p:cNvSpPr txBox="1">
            <a:spLocks noChangeArrowheads="1"/>
          </p:cNvSpPr>
          <p:nvPr/>
        </p:nvSpPr>
        <p:spPr bwMode="auto">
          <a:xfrm rot="-2863">
            <a:off x="330200" y="379413"/>
            <a:ext cx="838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43017" name="Text Box 18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protein binding sites</a:t>
            </a:r>
          </a:p>
        </p:txBody>
      </p:sp>
    </p:spTree>
    <p:extLst>
      <p:ext uri="{BB962C8B-B14F-4D97-AF65-F5344CB8AC3E}">
        <p14:creationId xmlns:p14="http://schemas.microsoft.com/office/powerpoint/2010/main" val="14845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3298825"/>
            <a:ext cx="91440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i="0">
                <a:cs typeface="Times New Roman" pitchFamily="18" charset="0"/>
              </a:rPr>
              <a:t>GTA</a:t>
            </a:r>
            <a:r>
              <a:rPr lang="en-US" altLang="en-US" sz="800" b="0" i="0">
                <a:cs typeface="Times New Roman" pitchFamily="18" charset="0"/>
              </a:rPr>
              <a:t>     ..(8)..     </a:t>
            </a:r>
            <a:r>
              <a:rPr lang="en-US" altLang="en-US" sz="800" i="0">
                <a:cs typeface="Times New Roman" pitchFamily="18" charset="0"/>
              </a:rPr>
              <a:t>TAC</a:t>
            </a:r>
            <a:r>
              <a:rPr lang="en-US" altLang="en-US" sz="1100" b="0" i="0">
                <a:cs typeface="Lucida Sans Unicode" pitchFamily="34" charset="0"/>
              </a:rPr>
              <a:t> </a:t>
            </a:r>
            <a:endParaRPr lang="en-US" altLang="en-US" b="0" i="0">
              <a:cs typeface="Lucida Sans Unicode" pitchFamily="34" charset="0"/>
            </a:endParaRP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0" y="1919288"/>
            <a:ext cx="9296400" cy="2035174"/>
            <a:chOff x="0" y="1209"/>
            <a:chExt cx="5856" cy="1282"/>
          </a:xfrm>
        </p:grpSpPr>
        <p:grpSp>
          <p:nvGrpSpPr>
            <p:cNvPr id="44051" name="Group 4"/>
            <p:cNvGrpSpPr>
              <a:grpSpLocks/>
            </p:cNvGrpSpPr>
            <p:nvPr/>
          </p:nvGrpSpPr>
          <p:grpSpPr bwMode="auto">
            <a:xfrm>
              <a:off x="384" y="1209"/>
              <a:ext cx="5472" cy="748"/>
              <a:chOff x="384" y="1209"/>
              <a:chExt cx="5472" cy="748"/>
            </a:xfrm>
          </p:grpSpPr>
          <p:sp>
            <p:nvSpPr>
              <p:cNvPr id="44053" name="Rectangle 5"/>
              <p:cNvSpPr>
                <a:spLocks noChangeArrowheads="1"/>
              </p:cNvSpPr>
              <p:nvPr/>
            </p:nvSpPr>
            <p:spPr bwMode="auto">
              <a:xfrm>
                <a:off x="4416" y="1528"/>
                <a:ext cx="1344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i="0"/>
              </a:p>
            </p:txBody>
          </p:sp>
          <p:grpSp>
            <p:nvGrpSpPr>
              <p:cNvPr id="44054" name="Group 6"/>
              <p:cNvGrpSpPr>
                <a:grpSpLocks noChangeAspect="1"/>
              </p:cNvGrpSpPr>
              <p:nvPr/>
            </p:nvGrpSpPr>
            <p:grpSpPr bwMode="auto">
              <a:xfrm>
                <a:off x="460" y="1296"/>
                <a:ext cx="980" cy="661"/>
                <a:chOff x="1917" y="2384"/>
                <a:chExt cx="1587" cy="1072"/>
              </a:xfrm>
            </p:grpSpPr>
            <p:sp>
              <p:nvSpPr>
                <p:cNvPr id="44060" name="Freeform 7"/>
                <p:cNvSpPr>
                  <a:spLocks noChangeAspect="1"/>
                </p:cNvSpPr>
                <p:nvPr/>
              </p:nvSpPr>
              <p:spPr bwMode="auto">
                <a:xfrm flipV="1">
                  <a:off x="1917" y="2384"/>
                  <a:ext cx="795" cy="1036"/>
                </a:xfrm>
                <a:custGeom>
                  <a:avLst/>
                  <a:gdLst>
                    <a:gd name="T0" fmla="*/ 249 w 1170"/>
                    <a:gd name="T1" fmla="*/ 497 h 2160"/>
                    <a:gd name="T2" fmla="*/ 83 w 1170"/>
                    <a:gd name="T3" fmla="*/ 414 h 2160"/>
                    <a:gd name="T4" fmla="*/ 0 w 1170"/>
                    <a:gd name="T5" fmla="*/ 290 h 2160"/>
                    <a:gd name="T6" fmla="*/ 41 w 1170"/>
                    <a:gd name="T7" fmla="*/ 124 h 2160"/>
                    <a:gd name="T8" fmla="*/ 166 w 1170"/>
                    <a:gd name="T9" fmla="*/ 0 h 2160"/>
                    <a:gd name="T10" fmla="*/ 374 w 1170"/>
                    <a:gd name="T11" fmla="*/ 0 h 2160"/>
                    <a:gd name="T12" fmla="*/ 457 w 1170"/>
                    <a:gd name="T13" fmla="*/ 83 h 2160"/>
                    <a:gd name="T14" fmla="*/ 540 w 1170"/>
                    <a:gd name="T15" fmla="*/ 165 h 2160"/>
                    <a:gd name="T16" fmla="*/ 540 w 1170"/>
                    <a:gd name="T17" fmla="*/ 248 h 2160"/>
                    <a:gd name="T18" fmla="*/ 540 w 1170"/>
                    <a:gd name="T19" fmla="*/ 331 h 2160"/>
                    <a:gd name="T20" fmla="*/ 457 w 1170"/>
                    <a:gd name="T21" fmla="*/ 414 h 2160"/>
                    <a:gd name="T22" fmla="*/ 256 w 1170"/>
                    <a:gd name="T23" fmla="*/ 497 h 216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170" h="2160">
                      <a:moveTo>
                        <a:pt x="540" y="2160"/>
                      </a:moveTo>
                      <a:lnTo>
                        <a:pt x="180" y="1800"/>
                      </a:lnTo>
                      <a:lnTo>
                        <a:pt x="0" y="1260"/>
                      </a:lnTo>
                      <a:lnTo>
                        <a:pt x="90" y="540"/>
                      </a:lnTo>
                      <a:lnTo>
                        <a:pt x="360" y="0"/>
                      </a:lnTo>
                      <a:lnTo>
                        <a:pt x="810" y="0"/>
                      </a:lnTo>
                      <a:lnTo>
                        <a:pt x="990" y="360"/>
                      </a:lnTo>
                      <a:lnTo>
                        <a:pt x="1170" y="720"/>
                      </a:lnTo>
                      <a:lnTo>
                        <a:pt x="1170" y="1080"/>
                      </a:lnTo>
                      <a:lnTo>
                        <a:pt x="1170" y="1440"/>
                      </a:lnTo>
                      <a:lnTo>
                        <a:pt x="990" y="1800"/>
                      </a:lnTo>
                      <a:lnTo>
                        <a:pt x="555" y="2160"/>
                      </a:lnTo>
                    </a:path>
                  </a:pathLst>
                </a:custGeom>
                <a:solidFill>
                  <a:srgbClr val="99FF3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44061" name="Line 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3" y="2472"/>
                  <a:ext cx="0" cy="864"/>
                </a:xfrm>
                <a:prstGeom prst="line">
                  <a:avLst/>
                </a:prstGeom>
                <a:noFill/>
                <a:ln w="76200">
                  <a:solidFill>
                    <a:srgbClr val="66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44062" name="Freeform 9"/>
                <p:cNvSpPr>
                  <a:spLocks noChangeAspect="1"/>
                </p:cNvSpPr>
                <p:nvPr/>
              </p:nvSpPr>
              <p:spPr bwMode="auto">
                <a:xfrm rot="10800000" flipV="1">
                  <a:off x="2709" y="2420"/>
                  <a:ext cx="795" cy="1036"/>
                </a:xfrm>
                <a:custGeom>
                  <a:avLst/>
                  <a:gdLst>
                    <a:gd name="T0" fmla="*/ 249 w 1170"/>
                    <a:gd name="T1" fmla="*/ 497 h 2160"/>
                    <a:gd name="T2" fmla="*/ 83 w 1170"/>
                    <a:gd name="T3" fmla="*/ 414 h 2160"/>
                    <a:gd name="T4" fmla="*/ 0 w 1170"/>
                    <a:gd name="T5" fmla="*/ 290 h 2160"/>
                    <a:gd name="T6" fmla="*/ 41 w 1170"/>
                    <a:gd name="T7" fmla="*/ 124 h 2160"/>
                    <a:gd name="T8" fmla="*/ 166 w 1170"/>
                    <a:gd name="T9" fmla="*/ 0 h 2160"/>
                    <a:gd name="T10" fmla="*/ 374 w 1170"/>
                    <a:gd name="T11" fmla="*/ 0 h 2160"/>
                    <a:gd name="T12" fmla="*/ 457 w 1170"/>
                    <a:gd name="T13" fmla="*/ 83 h 2160"/>
                    <a:gd name="T14" fmla="*/ 540 w 1170"/>
                    <a:gd name="T15" fmla="*/ 165 h 2160"/>
                    <a:gd name="T16" fmla="*/ 540 w 1170"/>
                    <a:gd name="T17" fmla="*/ 248 h 2160"/>
                    <a:gd name="T18" fmla="*/ 540 w 1170"/>
                    <a:gd name="T19" fmla="*/ 331 h 2160"/>
                    <a:gd name="T20" fmla="*/ 457 w 1170"/>
                    <a:gd name="T21" fmla="*/ 414 h 2160"/>
                    <a:gd name="T22" fmla="*/ 256 w 1170"/>
                    <a:gd name="T23" fmla="*/ 497 h 216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170" h="2160">
                      <a:moveTo>
                        <a:pt x="540" y="2160"/>
                      </a:moveTo>
                      <a:lnTo>
                        <a:pt x="180" y="1800"/>
                      </a:lnTo>
                      <a:lnTo>
                        <a:pt x="0" y="1260"/>
                      </a:lnTo>
                      <a:lnTo>
                        <a:pt x="90" y="540"/>
                      </a:lnTo>
                      <a:lnTo>
                        <a:pt x="360" y="0"/>
                      </a:lnTo>
                      <a:lnTo>
                        <a:pt x="810" y="0"/>
                      </a:lnTo>
                      <a:lnTo>
                        <a:pt x="990" y="360"/>
                      </a:lnTo>
                      <a:lnTo>
                        <a:pt x="1170" y="720"/>
                      </a:lnTo>
                      <a:lnTo>
                        <a:pt x="1170" y="1080"/>
                      </a:lnTo>
                      <a:lnTo>
                        <a:pt x="1170" y="1440"/>
                      </a:lnTo>
                      <a:lnTo>
                        <a:pt x="990" y="1800"/>
                      </a:lnTo>
                      <a:lnTo>
                        <a:pt x="555" y="2160"/>
                      </a:lnTo>
                    </a:path>
                  </a:pathLst>
                </a:custGeom>
                <a:solidFill>
                  <a:srgbClr val="99FF3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44063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3125" y="2472"/>
                  <a:ext cx="0" cy="864"/>
                </a:xfrm>
                <a:prstGeom prst="line">
                  <a:avLst/>
                </a:prstGeom>
                <a:noFill/>
                <a:ln w="76200">
                  <a:solidFill>
                    <a:srgbClr val="66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grpSp>
            <p:nvGrpSpPr>
              <p:cNvPr id="44055" name="Group 11"/>
              <p:cNvGrpSpPr>
                <a:grpSpLocks noChangeAspect="1"/>
              </p:cNvGrpSpPr>
              <p:nvPr/>
            </p:nvGrpSpPr>
            <p:grpSpPr bwMode="auto">
              <a:xfrm>
                <a:off x="532" y="1517"/>
                <a:ext cx="841" cy="248"/>
                <a:chOff x="1872" y="2672"/>
                <a:chExt cx="1680" cy="496"/>
              </a:xfrm>
            </p:grpSpPr>
            <p:sp>
              <p:nvSpPr>
                <p:cNvPr id="44058" name="Line 12"/>
                <p:cNvSpPr>
                  <a:spLocks noChangeAspect="1" noChangeShapeType="1"/>
                </p:cNvSpPr>
                <p:nvPr/>
              </p:nvSpPr>
              <p:spPr bwMode="auto">
                <a:xfrm>
                  <a:off x="1872" y="2672"/>
                  <a:ext cx="1680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  <p:sp>
              <p:nvSpPr>
                <p:cNvPr id="44059" name="Line 13"/>
                <p:cNvSpPr>
                  <a:spLocks noChangeAspect="1" noChangeShapeType="1"/>
                </p:cNvSpPr>
                <p:nvPr/>
              </p:nvSpPr>
              <p:spPr bwMode="auto">
                <a:xfrm>
                  <a:off x="1872" y="3168"/>
                  <a:ext cx="1680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i="0"/>
                </a:p>
              </p:txBody>
            </p:sp>
          </p:grpSp>
          <p:sp>
            <p:nvSpPr>
              <p:cNvPr id="44056" name="Text Box 14"/>
              <p:cNvSpPr txBox="1">
                <a:spLocks noChangeAspect="1" noChangeArrowheads="1"/>
              </p:cNvSpPr>
              <p:nvPr/>
            </p:nvSpPr>
            <p:spPr bwMode="auto">
              <a:xfrm>
                <a:off x="384" y="1506"/>
                <a:ext cx="54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200" b="0" i="0">
                    <a:solidFill>
                      <a:srgbClr val="FFFF00"/>
                    </a:solidFill>
                    <a:cs typeface="Times New Roman" pitchFamily="18" charset="0"/>
                  </a:rPr>
                  <a:t>5’-GTA     ..(8)..     TACNNNNNNNNNNTANNNTNNNNNNNNNNNNNNNNNNNNNNNNNNNNATGNNNNNNNNNNNNNNNN</a:t>
                </a:r>
                <a:br>
                  <a:rPr lang="en-US" altLang="en-US" sz="1200" b="0" i="0">
                    <a:solidFill>
                      <a:srgbClr val="FFFF00"/>
                    </a:solidFill>
                    <a:cs typeface="Times New Roman" pitchFamily="18" charset="0"/>
                  </a:rPr>
                </a:br>
                <a:r>
                  <a:rPr lang="en-US" altLang="en-US" sz="1200" b="0" i="0">
                    <a:solidFill>
                      <a:srgbClr val="FFFF00"/>
                    </a:solidFill>
                    <a:cs typeface="Times New Roman" pitchFamily="18" charset="0"/>
                  </a:rPr>
                  <a:t>3’-CAT     ..(8)..     ATGNNNNNNNNNNATNNNANNNNNNNNNNNNNNNNNNNNNNNNNNNN</a:t>
                </a:r>
                <a:r>
                  <a:rPr lang="en-US" altLang="en-US" sz="1200" b="0" i="0">
                    <a:solidFill>
                      <a:srgbClr val="FFFF00"/>
                    </a:solidFill>
                    <a:cs typeface="Lucida Sans Unicode" pitchFamily="34" charset="0"/>
                  </a:rPr>
                  <a:t>TACNNNNNNNNNNNNNNNN</a:t>
                </a:r>
              </a:p>
            </p:txBody>
          </p:sp>
          <p:sp>
            <p:nvSpPr>
              <p:cNvPr id="44057" name="Text Box 15"/>
              <p:cNvSpPr txBox="1">
                <a:spLocks noChangeArrowheads="1"/>
              </p:cNvSpPr>
              <p:nvPr/>
            </p:nvSpPr>
            <p:spPr bwMode="auto">
              <a:xfrm>
                <a:off x="4368" y="1209"/>
                <a:ext cx="124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800" b="0" i="0">
                    <a:solidFill>
                      <a:srgbClr val="FFFF00"/>
                    </a:solidFill>
                    <a:cs typeface="Lucida Sans Unicode" pitchFamily="34" charset="0"/>
                  </a:rPr>
                  <a:t>gene</a:t>
                </a:r>
              </a:p>
            </p:txBody>
          </p:sp>
        </p:grpSp>
        <p:sp>
          <p:nvSpPr>
            <p:cNvPr id="44052" name="Text Box 16"/>
            <p:cNvSpPr txBox="1">
              <a:spLocks noChangeArrowheads="1"/>
            </p:cNvSpPr>
            <p:nvPr/>
          </p:nvSpPr>
          <p:spPr bwMode="auto">
            <a:xfrm>
              <a:off x="0" y="1968"/>
              <a:ext cx="129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0" i="0" dirty="0">
                  <a:solidFill>
                    <a:srgbClr val="FFFF00"/>
                  </a:solidFill>
                  <a:cs typeface="Lucida Sans Unicode" pitchFamily="34" charset="0"/>
                </a:rPr>
                <a:t>Transcription factor</a:t>
              </a:r>
            </a:p>
          </p:txBody>
        </p:sp>
      </p:grpSp>
      <p:grpSp>
        <p:nvGrpSpPr>
          <p:cNvPr id="85009" name="Group 17"/>
          <p:cNvGrpSpPr>
            <a:grpSpLocks/>
          </p:cNvGrpSpPr>
          <p:nvPr/>
        </p:nvGrpSpPr>
        <p:grpSpPr bwMode="auto">
          <a:xfrm>
            <a:off x="1828800" y="1600200"/>
            <a:ext cx="3016250" cy="2590800"/>
            <a:chOff x="1152" y="1008"/>
            <a:chExt cx="1900" cy="1632"/>
          </a:xfrm>
        </p:grpSpPr>
        <p:grpSp>
          <p:nvGrpSpPr>
            <p:cNvPr id="44044" name="Group 18"/>
            <p:cNvGrpSpPr>
              <a:grpSpLocks/>
            </p:cNvGrpSpPr>
            <p:nvPr/>
          </p:nvGrpSpPr>
          <p:grpSpPr bwMode="auto">
            <a:xfrm>
              <a:off x="1152" y="1008"/>
              <a:ext cx="1900" cy="1396"/>
              <a:chOff x="2074" y="2068"/>
              <a:chExt cx="1900" cy="1396"/>
            </a:xfrm>
          </p:grpSpPr>
          <p:sp>
            <p:nvSpPr>
              <p:cNvPr id="44046" name="Oval 19"/>
              <p:cNvSpPr>
                <a:spLocks noChangeArrowheads="1"/>
              </p:cNvSpPr>
              <p:nvPr/>
            </p:nvSpPr>
            <p:spPr bwMode="auto">
              <a:xfrm>
                <a:off x="3029" y="2068"/>
                <a:ext cx="749" cy="691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4047" name="Oval 20"/>
              <p:cNvSpPr>
                <a:spLocks noChangeArrowheads="1"/>
              </p:cNvSpPr>
              <p:nvPr/>
            </p:nvSpPr>
            <p:spPr bwMode="auto">
              <a:xfrm>
                <a:off x="2280" y="2068"/>
                <a:ext cx="749" cy="691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4048" name="Oval 21"/>
              <p:cNvSpPr>
                <a:spLocks noChangeArrowheads="1"/>
              </p:cNvSpPr>
              <p:nvPr/>
            </p:nvSpPr>
            <p:spPr bwMode="auto">
              <a:xfrm>
                <a:off x="2074" y="2657"/>
                <a:ext cx="1036" cy="807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4049" name="Oval 22"/>
              <p:cNvSpPr>
                <a:spLocks noChangeArrowheads="1"/>
              </p:cNvSpPr>
              <p:nvPr/>
            </p:nvSpPr>
            <p:spPr bwMode="auto">
              <a:xfrm>
                <a:off x="2938" y="2657"/>
                <a:ext cx="1036" cy="807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  <p:sp>
            <p:nvSpPr>
              <p:cNvPr id="44050" name="Oval 23"/>
              <p:cNvSpPr>
                <a:spLocks noChangeArrowheads="1"/>
              </p:cNvSpPr>
              <p:nvPr/>
            </p:nvSpPr>
            <p:spPr bwMode="auto">
              <a:xfrm>
                <a:off x="2451" y="2542"/>
                <a:ext cx="1152" cy="403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en-US" i="0"/>
              </a:p>
            </p:txBody>
          </p:sp>
        </p:grpSp>
        <p:sp>
          <p:nvSpPr>
            <p:cNvPr id="44045" name="Text Box 24"/>
            <p:cNvSpPr txBox="1">
              <a:spLocks noChangeArrowheads="1"/>
            </p:cNvSpPr>
            <p:nvPr/>
          </p:nvSpPr>
          <p:spPr bwMode="auto">
            <a:xfrm>
              <a:off x="1152" y="2352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RNA Polymerase</a:t>
              </a:r>
            </a:p>
          </p:txBody>
        </p:sp>
      </p:grpSp>
      <p:sp>
        <p:nvSpPr>
          <p:cNvPr id="44037" name="Text Box 25"/>
          <p:cNvSpPr txBox="1">
            <a:spLocks noChangeArrowheads="1"/>
          </p:cNvSpPr>
          <p:nvPr/>
        </p:nvSpPr>
        <p:spPr bwMode="auto">
          <a:xfrm rot="-2863">
            <a:off x="330200" y="379413"/>
            <a:ext cx="8382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44038" name="Text Box 26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protein binding sites</a:t>
            </a:r>
          </a:p>
        </p:txBody>
      </p:sp>
      <p:grpSp>
        <p:nvGrpSpPr>
          <p:cNvPr id="85019" name="Group 27"/>
          <p:cNvGrpSpPr>
            <a:grpSpLocks/>
          </p:cNvGrpSpPr>
          <p:nvPr/>
        </p:nvGrpSpPr>
        <p:grpSpPr bwMode="auto">
          <a:xfrm>
            <a:off x="2286000" y="3200400"/>
            <a:ext cx="8229600" cy="80963"/>
            <a:chOff x="1296" y="2016"/>
            <a:chExt cx="5184" cy="51"/>
          </a:xfrm>
        </p:grpSpPr>
        <p:sp>
          <p:nvSpPr>
            <p:cNvPr id="44041" name="Freeform 28"/>
            <p:cNvSpPr>
              <a:spLocks/>
            </p:cNvSpPr>
            <p:nvPr/>
          </p:nvSpPr>
          <p:spPr bwMode="auto">
            <a:xfrm>
              <a:off x="1296" y="2016"/>
              <a:ext cx="1728" cy="51"/>
            </a:xfrm>
            <a:custGeom>
              <a:avLst/>
              <a:gdLst>
                <a:gd name="T0" fmla="*/ 0 w 1728"/>
                <a:gd name="T1" fmla="*/ 51 h 51"/>
                <a:gd name="T2" fmla="*/ 96 w 1728"/>
                <a:gd name="T3" fmla="*/ 3 h 51"/>
                <a:gd name="T4" fmla="*/ 192 w 1728"/>
                <a:gd name="T5" fmla="*/ 51 h 51"/>
                <a:gd name="T6" fmla="*/ 288 w 1728"/>
                <a:gd name="T7" fmla="*/ 3 h 51"/>
                <a:gd name="T8" fmla="*/ 384 w 1728"/>
                <a:gd name="T9" fmla="*/ 51 h 51"/>
                <a:gd name="T10" fmla="*/ 480 w 1728"/>
                <a:gd name="T11" fmla="*/ 3 h 51"/>
                <a:gd name="T12" fmla="*/ 576 w 1728"/>
                <a:gd name="T13" fmla="*/ 51 h 51"/>
                <a:gd name="T14" fmla="*/ 672 w 1728"/>
                <a:gd name="T15" fmla="*/ 3 h 51"/>
                <a:gd name="T16" fmla="*/ 768 w 1728"/>
                <a:gd name="T17" fmla="*/ 51 h 51"/>
                <a:gd name="T18" fmla="*/ 864 w 1728"/>
                <a:gd name="T19" fmla="*/ 3 h 51"/>
                <a:gd name="T20" fmla="*/ 960 w 1728"/>
                <a:gd name="T21" fmla="*/ 51 h 51"/>
                <a:gd name="T22" fmla="*/ 1056 w 1728"/>
                <a:gd name="T23" fmla="*/ 3 h 51"/>
                <a:gd name="T24" fmla="*/ 1152 w 1728"/>
                <a:gd name="T25" fmla="*/ 51 h 51"/>
                <a:gd name="T26" fmla="*/ 1248 w 1728"/>
                <a:gd name="T27" fmla="*/ 3 h 51"/>
                <a:gd name="T28" fmla="*/ 1344 w 1728"/>
                <a:gd name="T29" fmla="*/ 51 h 51"/>
                <a:gd name="T30" fmla="*/ 1440 w 1728"/>
                <a:gd name="T31" fmla="*/ 3 h 51"/>
                <a:gd name="T32" fmla="*/ 1536 w 1728"/>
                <a:gd name="T33" fmla="*/ 51 h 51"/>
                <a:gd name="T34" fmla="*/ 1632 w 1728"/>
                <a:gd name="T35" fmla="*/ 3 h 51"/>
                <a:gd name="T36" fmla="*/ 1686 w 1728"/>
                <a:gd name="T37" fmla="*/ 30 h 51"/>
                <a:gd name="T38" fmla="*/ 1728 w 1728"/>
                <a:gd name="T39" fmla="*/ 51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i="0"/>
            </a:p>
          </p:txBody>
        </p:sp>
        <p:sp>
          <p:nvSpPr>
            <p:cNvPr id="44042" name="Freeform 29"/>
            <p:cNvSpPr>
              <a:spLocks/>
            </p:cNvSpPr>
            <p:nvPr/>
          </p:nvSpPr>
          <p:spPr bwMode="auto">
            <a:xfrm>
              <a:off x="3024" y="2016"/>
              <a:ext cx="1728" cy="51"/>
            </a:xfrm>
            <a:custGeom>
              <a:avLst/>
              <a:gdLst>
                <a:gd name="T0" fmla="*/ 0 w 1728"/>
                <a:gd name="T1" fmla="*/ 51 h 51"/>
                <a:gd name="T2" fmla="*/ 96 w 1728"/>
                <a:gd name="T3" fmla="*/ 3 h 51"/>
                <a:gd name="T4" fmla="*/ 192 w 1728"/>
                <a:gd name="T5" fmla="*/ 51 h 51"/>
                <a:gd name="T6" fmla="*/ 288 w 1728"/>
                <a:gd name="T7" fmla="*/ 3 h 51"/>
                <a:gd name="T8" fmla="*/ 384 w 1728"/>
                <a:gd name="T9" fmla="*/ 51 h 51"/>
                <a:gd name="T10" fmla="*/ 480 w 1728"/>
                <a:gd name="T11" fmla="*/ 3 h 51"/>
                <a:gd name="T12" fmla="*/ 576 w 1728"/>
                <a:gd name="T13" fmla="*/ 51 h 51"/>
                <a:gd name="T14" fmla="*/ 672 w 1728"/>
                <a:gd name="T15" fmla="*/ 3 h 51"/>
                <a:gd name="T16" fmla="*/ 768 w 1728"/>
                <a:gd name="T17" fmla="*/ 51 h 51"/>
                <a:gd name="T18" fmla="*/ 864 w 1728"/>
                <a:gd name="T19" fmla="*/ 3 h 51"/>
                <a:gd name="T20" fmla="*/ 960 w 1728"/>
                <a:gd name="T21" fmla="*/ 51 h 51"/>
                <a:gd name="T22" fmla="*/ 1056 w 1728"/>
                <a:gd name="T23" fmla="*/ 3 h 51"/>
                <a:gd name="T24" fmla="*/ 1152 w 1728"/>
                <a:gd name="T25" fmla="*/ 51 h 51"/>
                <a:gd name="T26" fmla="*/ 1248 w 1728"/>
                <a:gd name="T27" fmla="*/ 3 h 51"/>
                <a:gd name="T28" fmla="*/ 1344 w 1728"/>
                <a:gd name="T29" fmla="*/ 51 h 51"/>
                <a:gd name="T30" fmla="*/ 1440 w 1728"/>
                <a:gd name="T31" fmla="*/ 3 h 51"/>
                <a:gd name="T32" fmla="*/ 1536 w 1728"/>
                <a:gd name="T33" fmla="*/ 51 h 51"/>
                <a:gd name="T34" fmla="*/ 1632 w 1728"/>
                <a:gd name="T35" fmla="*/ 3 h 51"/>
                <a:gd name="T36" fmla="*/ 1686 w 1728"/>
                <a:gd name="T37" fmla="*/ 30 h 51"/>
                <a:gd name="T38" fmla="*/ 1728 w 1728"/>
                <a:gd name="T39" fmla="*/ 51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i="0"/>
            </a:p>
          </p:txBody>
        </p:sp>
        <p:sp>
          <p:nvSpPr>
            <p:cNvPr id="44043" name="Freeform 30"/>
            <p:cNvSpPr>
              <a:spLocks/>
            </p:cNvSpPr>
            <p:nvPr/>
          </p:nvSpPr>
          <p:spPr bwMode="auto">
            <a:xfrm>
              <a:off x="4752" y="2016"/>
              <a:ext cx="1728" cy="51"/>
            </a:xfrm>
            <a:custGeom>
              <a:avLst/>
              <a:gdLst>
                <a:gd name="T0" fmla="*/ 0 w 1728"/>
                <a:gd name="T1" fmla="*/ 51 h 51"/>
                <a:gd name="T2" fmla="*/ 96 w 1728"/>
                <a:gd name="T3" fmla="*/ 3 h 51"/>
                <a:gd name="T4" fmla="*/ 192 w 1728"/>
                <a:gd name="T5" fmla="*/ 51 h 51"/>
                <a:gd name="T6" fmla="*/ 288 w 1728"/>
                <a:gd name="T7" fmla="*/ 3 h 51"/>
                <a:gd name="T8" fmla="*/ 384 w 1728"/>
                <a:gd name="T9" fmla="*/ 51 h 51"/>
                <a:gd name="T10" fmla="*/ 480 w 1728"/>
                <a:gd name="T11" fmla="*/ 3 h 51"/>
                <a:gd name="T12" fmla="*/ 576 w 1728"/>
                <a:gd name="T13" fmla="*/ 51 h 51"/>
                <a:gd name="T14" fmla="*/ 672 w 1728"/>
                <a:gd name="T15" fmla="*/ 3 h 51"/>
                <a:gd name="T16" fmla="*/ 768 w 1728"/>
                <a:gd name="T17" fmla="*/ 51 h 51"/>
                <a:gd name="T18" fmla="*/ 864 w 1728"/>
                <a:gd name="T19" fmla="*/ 3 h 51"/>
                <a:gd name="T20" fmla="*/ 960 w 1728"/>
                <a:gd name="T21" fmla="*/ 51 h 51"/>
                <a:gd name="T22" fmla="*/ 1056 w 1728"/>
                <a:gd name="T23" fmla="*/ 3 h 51"/>
                <a:gd name="T24" fmla="*/ 1152 w 1728"/>
                <a:gd name="T25" fmla="*/ 51 h 51"/>
                <a:gd name="T26" fmla="*/ 1248 w 1728"/>
                <a:gd name="T27" fmla="*/ 3 h 51"/>
                <a:gd name="T28" fmla="*/ 1344 w 1728"/>
                <a:gd name="T29" fmla="*/ 51 h 51"/>
                <a:gd name="T30" fmla="*/ 1440 w 1728"/>
                <a:gd name="T31" fmla="*/ 3 h 51"/>
                <a:gd name="T32" fmla="*/ 1536 w 1728"/>
                <a:gd name="T33" fmla="*/ 51 h 51"/>
                <a:gd name="T34" fmla="*/ 1632 w 1728"/>
                <a:gd name="T35" fmla="*/ 3 h 51"/>
                <a:gd name="T36" fmla="*/ 1686 w 1728"/>
                <a:gd name="T37" fmla="*/ 30 h 51"/>
                <a:gd name="T38" fmla="*/ 1728 w 1728"/>
                <a:gd name="T39" fmla="*/ 51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i="0"/>
            </a:p>
          </p:txBody>
        </p:sp>
      </p:grpSp>
      <p:sp>
        <p:nvSpPr>
          <p:cNvPr id="85023" name="Text Box 31"/>
          <p:cNvSpPr txBox="1">
            <a:spLocks noChangeArrowheads="1"/>
          </p:cNvSpPr>
          <p:nvPr/>
        </p:nvSpPr>
        <p:spPr bwMode="auto">
          <a:xfrm>
            <a:off x="2209800" y="3200400"/>
            <a:ext cx="1676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Clr>
                <a:srgbClr val="000000"/>
              </a:buClr>
              <a:buFont typeface="Times New Roman" pitchFamily="18" charset="0"/>
              <a:buNone/>
            </a:pPr>
            <a:r>
              <a:rPr lang="en-US" altLang="en-US" i="0">
                <a:solidFill>
                  <a:srgbClr val="FF0000"/>
                </a:solidFill>
                <a:cs typeface="Lucida Sans Unicode" pitchFamily="34" charset="0"/>
              </a:rPr>
              <a:t>RNA</a:t>
            </a:r>
          </a:p>
        </p:txBody>
      </p:sp>
      <p:sp>
        <p:nvSpPr>
          <p:cNvPr id="32" name="Text Box 28" descr="Newsprint"/>
          <p:cNvSpPr txBox="1">
            <a:spLocks noChangeArrowheads="1"/>
          </p:cNvSpPr>
          <p:nvPr/>
        </p:nvSpPr>
        <p:spPr bwMode="auto">
          <a:xfrm>
            <a:off x="350044" y="4331885"/>
            <a:ext cx="3906044" cy="10156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 get that they help with protein binding and stuff but the hairpin structure thing confused me. </a:t>
            </a:r>
            <a:endParaRPr lang="en-US" sz="2000" b="1" i="0" dirty="0"/>
          </a:p>
        </p:txBody>
      </p:sp>
      <p:sp>
        <p:nvSpPr>
          <p:cNvPr id="33" name="Text Box 28" descr="Newsprint"/>
          <p:cNvSpPr txBox="1">
            <a:spLocks noChangeArrowheads="1"/>
          </p:cNvSpPr>
          <p:nvPr/>
        </p:nvSpPr>
        <p:spPr bwMode="auto">
          <a:xfrm>
            <a:off x="5029200" y="4321314"/>
            <a:ext cx="3581400" cy="10156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I'm specifically concerned about how the sequence has to match the next 5' to 3' strand.</a:t>
            </a:r>
            <a:endParaRPr lang="en-US" sz="2000" b="1" i="0" dirty="0"/>
          </a:p>
        </p:txBody>
      </p:sp>
      <p:sp>
        <p:nvSpPr>
          <p:cNvPr id="34" name="Text Box 28" descr="Newsprint"/>
          <p:cNvSpPr txBox="1">
            <a:spLocks noChangeArrowheads="1"/>
          </p:cNvSpPr>
          <p:nvPr/>
        </p:nvSpPr>
        <p:spPr bwMode="auto">
          <a:xfrm>
            <a:off x="2148590" y="5486400"/>
            <a:ext cx="4800600" cy="70788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 have looked up several hairpin structures and none of them are DNA palindromes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9886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23" grpId="0"/>
      <p:bldP spid="32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7200" y="1901825"/>
            <a:ext cx="83820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TT</a:t>
            </a:r>
            <a:b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CC00"/>
                </a:solidFill>
                <a:latin typeface="Courier New" pitchFamily="49" charset="0"/>
                <a:cs typeface="Times New Roman" pitchFamily="18" charset="0"/>
              </a:rPr>
              <a:t>C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</a:t>
            </a:r>
            <a:r>
              <a:rPr lang="en-US" altLang="en-US" sz="2400" i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G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Times New Roman" pitchFamily="18" charset="0"/>
              </a:rPr>
              <a:t>T</a:t>
            </a:r>
            <a:r>
              <a:rPr lang="en-US" altLang="en-US" sz="2400" i="0">
                <a:solidFill>
                  <a:srgbClr val="00FFFF"/>
                </a:solidFill>
                <a:latin typeface="Courier New" pitchFamily="49" charset="0"/>
                <a:cs typeface="Times New Roman" pitchFamily="18" charset="0"/>
              </a:rPr>
              <a:t>AA</a:t>
            </a:r>
            <a:r>
              <a:rPr lang="en-US" altLang="en-US" sz="2400" i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b="0" i="0">
                <a:solidFill>
                  <a:srgbClr val="FFFF00"/>
                </a:solidFill>
                <a:cs typeface="Lucida Sans Unicode" pitchFamily="34" charset="0"/>
              </a:rPr>
              <a:t> 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905000" y="1844675"/>
            <a:ext cx="7010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5’-                                                            -3’</a:t>
            </a:r>
          </a:p>
          <a:p>
            <a:pPr>
              <a:lnSpc>
                <a:spcPct val="70000"/>
              </a:lnSpc>
              <a:spcBef>
                <a:spcPct val="25000"/>
              </a:spcBef>
            </a:pPr>
            <a:r>
              <a:rPr lang="en-US" altLang="en-US" sz="2400" i="0">
                <a:solidFill>
                  <a:srgbClr val="FFFF00"/>
                </a:solidFill>
                <a:cs typeface="Lucida Sans Unicode" pitchFamily="34" charset="0"/>
              </a:rPr>
              <a:t>3’-                                                            -5’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3403600" y="1854200"/>
            <a:ext cx="1244600" cy="0"/>
            <a:chOff x="2144" y="1168"/>
            <a:chExt cx="784" cy="0"/>
          </a:xfrm>
        </p:grpSpPr>
        <p:sp>
          <p:nvSpPr>
            <p:cNvPr id="31775" name="Line 5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6" name="Line 6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7" name="Line 7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31749" name="Group 8"/>
          <p:cNvGrpSpPr>
            <a:grpSpLocks/>
          </p:cNvGrpSpPr>
          <p:nvPr/>
        </p:nvGrpSpPr>
        <p:grpSpPr bwMode="auto">
          <a:xfrm flipH="1">
            <a:off x="4699000" y="2489200"/>
            <a:ext cx="1244600" cy="0"/>
            <a:chOff x="2144" y="1168"/>
            <a:chExt cx="784" cy="0"/>
          </a:xfrm>
        </p:grpSpPr>
        <p:sp>
          <p:nvSpPr>
            <p:cNvPr id="31772" name="Line 9"/>
            <p:cNvSpPr>
              <a:spLocks noChangeShapeType="1"/>
            </p:cNvSpPr>
            <p:nvPr/>
          </p:nvSpPr>
          <p:spPr bwMode="auto">
            <a:xfrm>
              <a:off x="2144" y="1168"/>
              <a:ext cx="52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3" name="Line 10"/>
            <p:cNvSpPr>
              <a:spLocks noChangeShapeType="1"/>
            </p:cNvSpPr>
            <p:nvPr/>
          </p:nvSpPr>
          <p:spPr bwMode="auto">
            <a:xfrm>
              <a:off x="2832" y="1168"/>
              <a:ext cx="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74" name="Line 11"/>
            <p:cNvSpPr>
              <a:spLocks noChangeShapeType="1"/>
            </p:cNvSpPr>
            <p:nvPr/>
          </p:nvSpPr>
          <p:spPr bwMode="auto">
            <a:xfrm>
              <a:off x="2160" y="1168"/>
              <a:ext cx="720" cy="0"/>
            </a:xfrm>
            <a:prstGeom prst="line">
              <a:avLst/>
            </a:prstGeom>
            <a:noFill/>
            <a:ln w="9525" cap="rnd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</p:grpSp>
      <p:grpSp>
        <p:nvGrpSpPr>
          <p:cNvPr id="72716" name="Group 12"/>
          <p:cNvGrpSpPr>
            <a:grpSpLocks/>
          </p:cNvGrpSpPr>
          <p:nvPr/>
        </p:nvGrpSpPr>
        <p:grpSpPr bwMode="auto">
          <a:xfrm>
            <a:off x="5257800" y="2895600"/>
            <a:ext cx="3273425" cy="3556000"/>
            <a:chOff x="3312" y="1824"/>
            <a:chExt cx="2062" cy="2240"/>
          </a:xfrm>
        </p:grpSpPr>
        <p:pic>
          <p:nvPicPr>
            <p:cNvPr id="31770" name="Picture 13" descr="tR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824"/>
              <a:ext cx="2062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1" name="Text Box 14"/>
            <p:cNvSpPr txBox="1">
              <a:spLocks noChangeArrowheads="1"/>
            </p:cNvSpPr>
            <p:nvPr/>
          </p:nvSpPr>
          <p:spPr bwMode="auto">
            <a:xfrm>
              <a:off x="4512" y="28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i="0">
                  <a:solidFill>
                    <a:srgbClr val="FF0000"/>
                  </a:solidFill>
                  <a:cs typeface="Lucida Sans Unicode" pitchFamily="34" charset="0"/>
                </a:rPr>
                <a:t>tRNA</a:t>
              </a:r>
            </a:p>
          </p:txBody>
        </p:sp>
      </p:grpSp>
      <p:grpSp>
        <p:nvGrpSpPr>
          <p:cNvPr id="31751" name="Group 15"/>
          <p:cNvGrpSpPr>
            <a:grpSpLocks/>
          </p:cNvGrpSpPr>
          <p:nvPr/>
        </p:nvGrpSpPr>
        <p:grpSpPr bwMode="auto">
          <a:xfrm>
            <a:off x="457200" y="2590800"/>
            <a:ext cx="4343400" cy="2971800"/>
            <a:chOff x="288" y="1632"/>
            <a:chExt cx="2736" cy="1872"/>
          </a:xfrm>
        </p:grpSpPr>
        <p:sp>
          <p:nvSpPr>
            <p:cNvPr id="31766" name="Text Box 16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0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25000"/>
                </a:spcBef>
              </a:pP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b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 </a:t>
              </a: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b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UU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 U</a:t>
              </a:r>
              <a:r>
                <a:rPr lang="en-US" altLang="en-US" sz="2000" i="0">
                  <a:solidFill>
                    <a:srgbClr val="FFCC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en-US" sz="2000" i="0">
                  <a:solidFill>
                    <a:srgbClr val="00FF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UU</a:t>
              </a:r>
              <a:br>
                <a:rPr lang="en-US" altLang="en-US" sz="2000" i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endParaRPr lang="en-US" altLang="en-US" sz="2000" i="0">
                <a:solidFill>
                  <a:srgbClr val="00FFFF"/>
                </a:solidFill>
                <a:latin typeface="Courier New" pitchFamily="49" charset="0"/>
                <a:cs typeface="Lucida Sans Unicode" pitchFamily="34" charset="0"/>
              </a:endParaRPr>
            </a:p>
          </p:txBody>
        </p:sp>
        <p:sp>
          <p:nvSpPr>
            <p:cNvPr id="31767" name="Line 17"/>
            <p:cNvSpPr>
              <a:spLocks noChangeShapeType="1"/>
            </p:cNvSpPr>
            <p:nvPr/>
          </p:nvSpPr>
          <p:spPr bwMode="auto">
            <a:xfrm flipH="1">
              <a:off x="528" y="1632"/>
              <a:ext cx="1200" cy="12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68" name="Line 18"/>
            <p:cNvSpPr>
              <a:spLocks noChangeShapeType="1"/>
            </p:cNvSpPr>
            <p:nvPr/>
          </p:nvSpPr>
          <p:spPr bwMode="auto">
            <a:xfrm>
              <a:off x="528" y="2928"/>
              <a:ext cx="86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31769" name="Text Box 19"/>
            <p:cNvSpPr txBox="1">
              <a:spLocks noChangeArrowheads="1"/>
            </p:cNvSpPr>
            <p:nvPr/>
          </p:nvSpPr>
          <p:spPr bwMode="auto">
            <a:xfrm>
              <a:off x="288" y="3216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DNA: cruciform</a:t>
              </a:r>
            </a:p>
          </p:txBody>
        </p:sp>
      </p:grpSp>
      <p:grpSp>
        <p:nvGrpSpPr>
          <p:cNvPr id="31752" name="Group 20"/>
          <p:cNvGrpSpPr>
            <a:grpSpLocks/>
          </p:cNvGrpSpPr>
          <p:nvPr/>
        </p:nvGrpSpPr>
        <p:grpSpPr bwMode="auto">
          <a:xfrm>
            <a:off x="457200" y="4622800"/>
            <a:ext cx="4114800" cy="1752600"/>
            <a:chOff x="288" y="2912"/>
            <a:chExt cx="2592" cy="1104"/>
          </a:xfrm>
        </p:grpSpPr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288" y="3504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00"/>
                  </a:solidFill>
                  <a:cs typeface="Lucida Sans Unicode" pitchFamily="34" charset="0"/>
                </a:rPr>
                <a:t>RNA: stem/loop</a:t>
              </a:r>
            </a:p>
          </p:txBody>
        </p:sp>
        <p:sp>
          <p:nvSpPr>
            <p:cNvPr id="31765" name="Rectangle 22"/>
            <p:cNvSpPr>
              <a:spLocks noChangeArrowheads="1"/>
            </p:cNvSpPr>
            <p:nvPr/>
          </p:nvSpPr>
          <p:spPr bwMode="auto">
            <a:xfrm>
              <a:off x="1728" y="2912"/>
              <a:ext cx="1152" cy="110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i="0"/>
            </a:p>
          </p:txBody>
        </p:sp>
      </p:grpSp>
      <p:grpSp>
        <p:nvGrpSpPr>
          <p:cNvPr id="31753" name="Group 23"/>
          <p:cNvGrpSpPr>
            <a:grpSpLocks/>
          </p:cNvGrpSpPr>
          <p:nvPr/>
        </p:nvGrpSpPr>
        <p:grpSpPr bwMode="auto">
          <a:xfrm>
            <a:off x="3413125" y="1844675"/>
            <a:ext cx="2479675" cy="657225"/>
            <a:chOff x="2150" y="1162"/>
            <a:chExt cx="1562" cy="414"/>
          </a:xfrm>
        </p:grpSpPr>
        <p:grpSp>
          <p:nvGrpSpPr>
            <p:cNvPr id="31756" name="Group 24"/>
            <p:cNvGrpSpPr>
              <a:grpSpLocks/>
            </p:cNvGrpSpPr>
            <p:nvPr/>
          </p:nvGrpSpPr>
          <p:grpSpPr bwMode="auto">
            <a:xfrm flipH="1">
              <a:off x="2928" y="1162"/>
              <a:ext cx="784" cy="0"/>
              <a:chOff x="2144" y="1168"/>
              <a:chExt cx="784" cy="0"/>
            </a:xfrm>
          </p:grpSpPr>
          <p:sp>
            <p:nvSpPr>
              <p:cNvPr id="31761" name="Line 25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2" name="Line 26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3" name="Line 27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  <p:grpSp>
          <p:nvGrpSpPr>
            <p:cNvPr id="31757" name="Group 28"/>
            <p:cNvGrpSpPr>
              <a:grpSpLocks/>
            </p:cNvGrpSpPr>
            <p:nvPr/>
          </p:nvGrpSpPr>
          <p:grpSpPr bwMode="auto">
            <a:xfrm>
              <a:off x="2150" y="1576"/>
              <a:ext cx="784" cy="0"/>
              <a:chOff x="2144" y="1168"/>
              <a:chExt cx="784" cy="0"/>
            </a:xfrm>
          </p:grpSpPr>
          <p:sp>
            <p:nvSpPr>
              <p:cNvPr id="31758" name="Line 29"/>
              <p:cNvSpPr>
                <a:spLocks noChangeShapeType="1"/>
              </p:cNvSpPr>
              <p:nvPr/>
            </p:nvSpPr>
            <p:spPr bwMode="auto">
              <a:xfrm>
                <a:off x="2144" y="1168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59" name="Line 30"/>
              <p:cNvSpPr>
                <a:spLocks noChangeShapeType="1"/>
              </p:cNvSpPr>
              <p:nvPr/>
            </p:nvSpPr>
            <p:spPr bwMode="auto">
              <a:xfrm>
                <a:off x="2832" y="1168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  <p:sp>
            <p:nvSpPr>
              <p:cNvPr id="31760" name="Line 31"/>
              <p:cNvSpPr>
                <a:spLocks noChangeShapeType="1"/>
              </p:cNvSpPr>
              <p:nvPr/>
            </p:nvSpPr>
            <p:spPr bwMode="auto">
              <a:xfrm>
                <a:off x="2160" y="1168"/>
                <a:ext cx="720" cy="0"/>
              </a:xfrm>
              <a:prstGeom prst="line">
                <a:avLst/>
              </a:prstGeom>
              <a:noFill/>
              <a:ln w="9525" cap="rnd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i="0"/>
              </a:p>
            </p:txBody>
          </p:sp>
        </p:grpSp>
      </p:grpSp>
      <p:sp>
        <p:nvSpPr>
          <p:cNvPr id="31754" name="Text Box 3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1755" name="Text Box 33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</p:spTree>
    <p:extLst>
      <p:ext uri="{BB962C8B-B14F-4D97-AF65-F5344CB8AC3E}">
        <p14:creationId xmlns:p14="http://schemas.microsoft.com/office/powerpoint/2010/main" val="11100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16" name="Group 12"/>
          <p:cNvGrpSpPr>
            <a:grpSpLocks/>
          </p:cNvGrpSpPr>
          <p:nvPr/>
        </p:nvGrpSpPr>
        <p:grpSpPr bwMode="auto">
          <a:xfrm>
            <a:off x="5257800" y="2895600"/>
            <a:ext cx="3273425" cy="3556000"/>
            <a:chOff x="3312" y="1824"/>
            <a:chExt cx="2062" cy="2240"/>
          </a:xfrm>
        </p:grpSpPr>
        <p:pic>
          <p:nvPicPr>
            <p:cNvPr id="31770" name="Picture 13" descr="tR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824"/>
              <a:ext cx="2062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1" name="Text Box 14"/>
            <p:cNvSpPr txBox="1">
              <a:spLocks noChangeArrowheads="1"/>
            </p:cNvSpPr>
            <p:nvPr/>
          </p:nvSpPr>
          <p:spPr bwMode="auto">
            <a:xfrm>
              <a:off x="4512" y="28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i="0">
                  <a:solidFill>
                    <a:srgbClr val="FF0000"/>
                  </a:solidFill>
                  <a:cs typeface="Lucida Sans Unicode" pitchFamily="34" charset="0"/>
                </a:rPr>
                <a:t>tRNA</a:t>
              </a:r>
            </a:p>
          </p:txBody>
        </p:sp>
      </p:grpSp>
      <p:sp>
        <p:nvSpPr>
          <p:cNvPr id="31754" name="Text Box 3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1755" name="Text Box 33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19200" y="2743199"/>
            <a:ext cx="3048000" cy="3796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199"/>
            <a:ext cx="3048000" cy="3796145"/>
          </a:xfrm>
          <a:prstGeom prst="rect">
            <a:avLst/>
          </a:prstGeom>
        </p:spPr>
      </p:pic>
      <p:sp>
        <p:nvSpPr>
          <p:cNvPr id="36" name="Text Box 28" descr="Newsprint"/>
          <p:cNvSpPr txBox="1">
            <a:spLocks noChangeArrowheads="1"/>
          </p:cNvSpPr>
          <p:nvPr/>
        </p:nvSpPr>
        <p:spPr bwMode="auto">
          <a:xfrm>
            <a:off x="2133600" y="1752600"/>
            <a:ext cx="48006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 have looked up several hairpin structures and none of them are DNA palindromes</a:t>
            </a:r>
            <a:endParaRPr lang="en-US" sz="2000" b="1" i="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438400" y="3458028"/>
            <a:ext cx="624114" cy="1066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2057400" y="38390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2050140" y="41438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2057400" y="347617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16" name="Group 12"/>
          <p:cNvGrpSpPr>
            <a:grpSpLocks/>
          </p:cNvGrpSpPr>
          <p:nvPr/>
        </p:nvGrpSpPr>
        <p:grpSpPr bwMode="auto">
          <a:xfrm>
            <a:off x="5257800" y="2895600"/>
            <a:ext cx="3273425" cy="3556000"/>
            <a:chOff x="3312" y="1824"/>
            <a:chExt cx="2062" cy="2240"/>
          </a:xfrm>
        </p:grpSpPr>
        <p:pic>
          <p:nvPicPr>
            <p:cNvPr id="31770" name="Picture 13" descr="tR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824"/>
              <a:ext cx="2062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1" name="Text Box 14"/>
            <p:cNvSpPr txBox="1">
              <a:spLocks noChangeArrowheads="1"/>
            </p:cNvSpPr>
            <p:nvPr/>
          </p:nvSpPr>
          <p:spPr bwMode="auto">
            <a:xfrm>
              <a:off x="4512" y="28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i="0">
                  <a:solidFill>
                    <a:srgbClr val="FF0000"/>
                  </a:solidFill>
                  <a:cs typeface="Lucida Sans Unicode" pitchFamily="34" charset="0"/>
                </a:rPr>
                <a:t>tRNA</a:t>
              </a:r>
            </a:p>
          </p:txBody>
        </p:sp>
      </p:grpSp>
      <p:sp>
        <p:nvSpPr>
          <p:cNvPr id="31754" name="Text Box 3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1755" name="Text Box 33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19200" y="2743199"/>
            <a:ext cx="3048000" cy="3796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199"/>
            <a:ext cx="3048000" cy="3796145"/>
          </a:xfrm>
          <a:prstGeom prst="rect">
            <a:avLst/>
          </a:prstGeom>
        </p:spPr>
      </p:pic>
      <p:sp>
        <p:nvSpPr>
          <p:cNvPr id="36" name="Text Box 28" descr="Newsprint"/>
          <p:cNvSpPr txBox="1">
            <a:spLocks noChangeArrowheads="1"/>
          </p:cNvSpPr>
          <p:nvPr/>
        </p:nvSpPr>
        <p:spPr bwMode="auto">
          <a:xfrm>
            <a:off x="2133600" y="1752600"/>
            <a:ext cx="48006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 have looked up several hairpin structures and none of them are DNA palindromes</a:t>
            </a:r>
            <a:endParaRPr lang="en-US" sz="2000" b="1" i="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895600" y="4415970"/>
            <a:ext cx="1219200" cy="6894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534228" y="3882570"/>
            <a:ext cx="609600" cy="304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9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31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7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 bwMode="auto">
          <a:xfrm>
            <a:off x="228600" y="399433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229326" y="536883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8122194" y="2631438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8122920" y="40059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8123646" y="538044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27874" y="26343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138535"/>
            <a:ext cx="1143000" cy="369332"/>
          </a:xfrm>
          <a:prstGeom prst="rect">
            <a:avLst/>
          </a:prstGeom>
          <a:solidFill>
            <a:srgbClr val="FFDD9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981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26670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90600" y="33528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40386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0600" y="47244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0600" y="5410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53000" y="1995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53000" y="2681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33675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40533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7391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3000" y="5424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6110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1N</a:t>
            </a:r>
            <a:endParaRPr lang="en-US" sz="2400" i="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2N</a:t>
            </a:r>
            <a:endParaRPr lang="en-US" sz="2400" i="0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3N</a:t>
            </a:r>
            <a:endParaRPr lang="en-US" sz="2400" i="0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4N</a:t>
            </a:r>
            <a:endParaRPr lang="en-US" sz="24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5N</a:t>
            </a:r>
            <a:endParaRPr lang="en-US" sz="2400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6N</a:t>
            </a:r>
            <a:endParaRPr lang="en-US" sz="24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81534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1S</a:t>
            </a:r>
            <a:endParaRPr lang="en-US" sz="24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81534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2S</a:t>
            </a:r>
            <a:endParaRPr lang="en-US" sz="24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81534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3S</a:t>
            </a:r>
            <a:endParaRPr lang="en-US" sz="24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534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4S</a:t>
            </a:r>
            <a:endParaRPr lang="en-US" sz="24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8153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5S</a:t>
            </a:r>
            <a:endParaRPr lang="en-US" sz="24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534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6S</a:t>
            </a:r>
            <a:endParaRPr lang="en-US" sz="2400" i="0" dirty="0"/>
          </a:p>
        </p:txBody>
      </p:sp>
      <p:sp>
        <p:nvSpPr>
          <p:cNvPr id="35" name="TextBox 34"/>
          <p:cNvSpPr txBox="1"/>
          <p:nvPr/>
        </p:nvSpPr>
        <p:spPr>
          <a:xfrm>
            <a:off x="8153400" y="6096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7S</a:t>
            </a:r>
            <a:endParaRPr lang="en-US" sz="2400" i="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95400" y="2376948"/>
            <a:ext cx="2344992" cy="186816"/>
            <a:chOff x="1295400" y="2376948"/>
            <a:chExt cx="2344992" cy="186816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5400" y="3062748"/>
            <a:ext cx="2344992" cy="186816"/>
            <a:chOff x="1295400" y="2376948"/>
            <a:chExt cx="2344992" cy="18681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95400" y="3748548"/>
            <a:ext cx="2344992" cy="186816"/>
            <a:chOff x="1295400" y="2376948"/>
            <a:chExt cx="2344992" cy="186816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95400" y="4434348"/>
            <a:ext cx="2344992" cy="186816"/>
            <a:chOff x="1295400" y="2376948"/>
            <a:chExt cx="2344992" cy="18681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95400" y="5120148"/>
            <a:ext cx="2344992" cy="186816"/>
            <a:chOff x="1295400" y="2376948"/>
            <a:chExt cx="2344992" cy="186816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5805948"/>
            <a:ext cx="2344992" cy="186816"/>
            <a:chOff x="1295400" y="2376948"/>
            <a:chExt cx="2344992" cy="186816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21712" y="2376948"/>
            <a:ext cx="2344992" cy="186816"/>
            <a:chOff x="1295400" y="2376948"/>
            <a:chExt cx="2344992" cy="186816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21712" y="3062748"/>
            <a:ext cx="2344992" cy="186816"/>
            <a:chOff x="1295400" y="2376948"/>
            <a:chExt cx="2344992" cy="18681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1712" y="3748548"/>
            <a:ext cx="2344992" cy="186816"/>
            <a:chOff x="1295400" y="2376948"/>
            <a:chExt cx="2344992" cy="186816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21712" y="4434348"/>
            <a:ext cx="2344992" cy="186816"/>
            <a:chOff x="1295400" y="2376948"/>
            <a:chExt cx="2344992" cy="186816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21712" y="5120148"/>
            <a:ext cx="2344992" cy="186816"/>
            <a:chOff x="1295400" y="2376948"/>
            <a:chExt cx="2344992" cy="186816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321712" y="5805948"/>
            <a:ext cx="2344992" cy="186816"/>
            <a:chOff x="1295400" y="2376948"/>
            <a:chExt cx="2344992" cy="186816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0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800" b="0" i="0" dirty="0" smtClean="0"/>
              <a:t>Find the palindromes</a:t>
            </a:r>
            <a:endParaRPr lang="en-US" sz="4800" b="0" i="0" dirty="0"/>
          </a:p>
        </p:txBody>
      </p:sp>
    </p:spTree>
    <p:extLst>
      <p:ext uri="{BB962C8B-B14F-4D97-AF65-F5344CB8AC3E}">
        <p14:creationId xmlns:p14="http://schemas.microsoft.com/office/powerpoint/2010/main" val="17636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1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4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val 123"/>
          <p:cNvSpPr/>
          <p:nvPr/>
        </p:nvSpPr>
        <p:spPr bwMode="auto">
          <a:xfrm>
            <a:off x="228600" y="399433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229326" y="536883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8122194" y="2631438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8122920" y="40059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8123646" y="538044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>
            <a:off x="227874" y="26343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138535"/>
            <a:ext cx="1143000" cy="369332"/>
          </a:xfrm>
          <a:prstGeom prst="rect">
            <a:avLst/>
          </a:prstGeom>
          <a:solidFill>
            <a:srgbClr val="FFDD9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981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26670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90600" y="33528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40386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0600" y="47244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0600" y="5410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53000" y="1995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53000" y="2681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33675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40533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7391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3000" y="5424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6110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1N</a:t>
            </a:r>
            <a:endParaRPr lang="en-US" sz="2400" i="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2N</a:t>
            </a:r>
            <a:endParaRPr lang="en-US" sz="2400" i="0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3N</a:t>
            </a:r>
            <a:endParaRPr lang="en-US" sz="2400" i="0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4N</a:t>
            </a:r>
            <a:endParaRPr lang="en-US" sz="24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5N</a:t>
            </a:r>
            <a:endParaRPr lang="en-US" sz="2400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6N</a:t>
            </a:r>
            <a:endParaRPr lang="en-US" sz="24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81534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1S</a:t>
            </a:r>
            <a:endParaRPr lang="en-US" sz="24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81534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2S</a:t>
            </a:r>
            <a:endParaRPr lang="en-US" sz="24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81534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3S</a:t>
            </a:r>
            <a:endParaRPr lang="en-US" sz="24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534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4S</a:t>
            </a:r>
            <a:endParaRPr lang="en-US" sz="24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8153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5S</a:t>
            </a:r>
            <a:endParaRPr lang="en-US" sz="24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534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6S</a:t>
            </a:r>
            <a:endParaRPr lang="en-US" sz="2400" i="0" dirty="0"/>
          </a:p>
        </p:txBody>
      </p:sp>
      <p:sp>
        <p:nvSpPr>
          <p:cNvPr id="35" name="TextBox 34"/>
          <p:cNvSpPr txBox="1"/>
          <p:nvPr/>
        </p:nvSpPr>
        <p:spPr>
          <a:xfrm>
            <a:off x="8153400" y="6096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7S</a:t>
            </a:r>
            <a:endParaRPr lang="en-US" sz="2400" i="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95400" y="2553924"/>
            <a:ext cx="2344992" cy="186816"/>
            <a:chOff x="1295400" y="2376948"/>
            <a:chExt cx="2344992" cy="186816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5400" y="3062748"/>
            <a:ext cx="2344992" cy="186816"/>
            <a:chOff x="1295400" y="2376948"/>
            <a:chExt cx="2344992" cy="18681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95400" y="3940272"/>
            <a:ext cx="2344992" cy="186816"/>
            <a:chOff x="1295400" y="2376948"/>
            <a:chExt cx="2344992" cy="186816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95400" y="4434348"/>
            <a:ext cx="2344992" cy="186816"/>
            <a:chOff x="1295400" y="2376948"/>
            <a:chExt cx="2344992" cy="18681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95400" y="5311872"/>
            <a:ext cx="2344992" cy="186816"/>
            <a:chOff x="1295400" y="2376948"/>
            <a:chExt cx="2344992" cy="186816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5805948"/>
            <a:ext cx="2344992" cy="186816"/>
            <a:chOff x="1295400" y="2376948"/>
            <a:chExt cx="2344992" cy="186816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21712" y="2553924"/>
            <a:ext cx="2344992" cy="186816"/>
            <a:chOff x="1295400" y="2376948"/>
            <a:chExt cx="2344992" cy="186816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21712" y="3062748"/>
            <a:ext cx="2344992" cy="186816"/>
            <a:chOff x="1295400" y="2376948"/>
            <a:chExt cx="2344992" cy="18681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1712" y="3940272"/>
            <a:ext cx="2344992" cy="186816"/>
            <a:chOff x="1295400" y="2376948"/>
            <a:chExt cx="2344992" cy="186816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21712" y="4434348"/>
            <a:ext cx="2344992" cy="186816"/>
            <a:chOff x="1295400" y="2376948"/>
            <a:chExt cx="2344992" cy="186816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21712" y="5311872"/>
            <a:ext cx="2344992" cy="186816"/>
            <a:chOff x="1295400" y="2376948"/>
            <a:chExt cx="2344992" cy="186816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321712" y="5805948"/>
            <a:ext cx="2344992" cy="186816"/>
            <a:chOff x="1295400" y="2376948"/>
            <a:chExt cx="2344992" cy="186816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99" name="Oval 98"/>
          <p:cNvSpPr/>
          <p:nvPr/>
        </p:nvSpPr>
        <p:spPr bwMode="auto">
          <a:xfrm>
            <a:off x="1143000" y="232778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143000" y="374854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143000" y="511032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2576052" y="233270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576052" y="375346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5152104" y="233762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5152104" y="512016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6594984" y="234254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594984" y="376330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6594984" y="512508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4392" y="2576538"/>
            <a:ext cx="6272988" cy="3374193"/>
            <a:chOff x="1354392" y="2576538"/>
            <a:chExt cx="6272988" cy="3374193"/>
          </a:xfrm>
        </p:grpSpPr>
        <p:sp>
          <p:nvSpPr>
            <p:cNvPr id="4" name="TextBox 3"/>
            <p:cNvSpPr txBox="1"/>
            <p:nvPr/>
          </p:nvSpPr>
          <p:spPr>
            <a:xfrm>
              <a:off x="6796548" y="5354919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L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97912" y="5334000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K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4392" y="5365956"/>
              <a:ext cx="228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I           J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380704" y="3976188"/>
              <a:ext cx="22442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G          H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09572" y="3963846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F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371600" y="398722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E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816216" y="2597457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D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17580" y="2576538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812032" y="258511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374060" y="2608494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A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3" name="Oval 122"/>
          <p:cNvSpPr/>
          <p:nvPr/>
        </p:nvSpPr>
        <p:spPr bwMode="auto">
          <a:xfrm>
            <a:off x="5181600" y="374854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2561925" y="5053573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62200" y="1447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>
                <a:latin typeface="Arial" pitchFamily="34" charset="0"/>
                <a:cs typeface="Arial" pitchFamily="34" charset="0"/>
              </a:rPr>
              <a:t>Connect to: https</a:t>
            </a:r>
            <a:r>
              <a:rPr lang="en-US" sz="2400" i="0" dirty="0">
                <a:latin typeface="Arial" pitchFamily="34" charset="0"/>
                <a:cs typeface="Arial" pitchFamily="34" charset="0"/>
              </a:rPr>
              <a:t>://vcu.zoom.us/j/2504526209</a:t>
            </a:r>
          </a:p>
        </p:txBody>
      </p:sp>
      <p:sp>
        <p:nvSpPr>
          <p:cNvPr id="131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800" b="0" i="0" dirty="0" smtClean="0"/>
              <a:t>Find the palindromes</a:t>
            </a:r>
            <a:endParaRPr lang="en-US" sz="4800" b="0" i="0" dirty="0"/>
          </a:p>
        </p:txBody>
      </p:sp>
    </p:spTree>
    <p:extLst>
      <p:ext uri="{BB962C8B-B14F-4D97-AF65-F5344CB8AC3E}">
        <p14:creationId xmlns:p14="http://schemas.microsoft.com/office/powerpoint/2010/main" val="17013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16" name="Group 12"/>
          <p:cNvGrpSpPr>
            <a:grpSpLocks/>
          </p:cNvGrpSpPr>
          <p:nvPr/>
        </p:nvGrpSpPr>
        <p:grpSpPr bwMode="auto">
          <a:xfrm>
            <a:off x="5257800" y="2895600"/>
            <a:ext cx="3273425" cy="3556000"/>
            <a:chOff x="3312" y="1824"/>
            <a:chExt cx="2062" cy="2240"/>
          </a:xfrm>
        </p:grpSpPr>
        <p:pic>
          <p:nvPicPr>
            <p:cNvPr id="31770" name="Picture 13" descr="tR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824"/>
              <a:ext cx="2062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1" name="Text Box 14"/>
            <p:cNvSpPr txBox="1">
              <a:spLocks noChangeArrowheads="1"/>
            </p:cNvSpPr>
            <p:nvPr/>
          </p:nvSpPr>
          <p:spPr bwMode="auto">
            <a:xfrm>
              <a:off x="4512" y="283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i="0">
                  <a:solidFill>
                    <a:srgbClr val="FF0000"/>
                  </a:solidFill>
                  <a:cs typeface="Lucida Sans Unicode" pitchFamily="34" charset="0"/>
                </a:rPr>
                <a:t>tRNA</a:t>
              </a:r>
            </a:p>
          </p:txBody>
        </p:sp>
      </p:grpSp>
      <p:sp>
        <p:nvSpPr>
          <p:cNvPr id="31754" name="Text Box 32"/>
          <p:cNvSpPr txBox="1">
            <a:spLocks noChangeArrowheads="1"/>
          </p:cNvSpPr>
          <p:nvPr/>
        </p:nvSpPr>
        <p:spPr bwMode="auto">
          <a:xfrm>
            <a:off x="381000" y="381000"/>
            <a:ext cx="8382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i="0">
                <a:solidFill>
                  <a:srgbClr val="FFFF00"/>
                </a:solidFill>
                <a:cs typeface="Lucida Sans Unicode" pitchFamily="34" charset="0"/>
              </a:rPr>
              <a:t>Palindromic Sequences</a:t>
            </a:r>
          </a:p>
        </p:txBody>
      </p:sp>
      <p:sp>
        <p:nvSpPr>
          <p:cNvPr id="31755" name="Text Box 33"/>
          <p:cNvSpPr txBox="1">
            <a:spLocks noChangeArrowheads="1"/>
          </p:cNvSpPr>
          <p:nvPr/>
        </p:nvSpPr>
        <p:spPr bwMode="auto">
          <a:xfrm rot="-2863">
            <a:off x="406400" y="989013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b="0" i="0">
                <a:solidFill>
                  <a:srgbClr val="FFFF00"/>
                </a:solidFill>
                <a:cs typeface="Lucida Sans Unicode" pitchFamily="34" charset="0"/>
              </a:rPr>
              <a:t>Palindromic sequences as structural RNA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19200" y="2743199"/>
            <a:ext cx="3048000" cy="379614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199"/>
            <a:ext cx="3048000" cy="3796145"/>
          </a:xfrm>
          <a:prstGeom prst="rect">
            <a:avLst/>
          </a:prstGeom>
        </p:spPr>
      </p:pic>
      <p:sp>
        <p:nvSpPr>
          <p:cNvPr id="36" name="Text Box 28" descr="Newsprint"/>
          <p:cNvSpPr txBox="1">
            <a:spLocks noChangeArrowheads="1"/>
          </p:cNvSpPr>
          <p:nvPr/>
        </p:nvSpPr>
        <p:spPr bwMode="auto">
          <a:xfrm>
            <a:off x="2133600" y="1752600"/>
            <a:ext cx="48006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i="0" dirty="0"/>
              <a:t>I have looked up several hairpin structures and none of them are DNA palindromes</a:t>
            </a:r>
            <a:endParaRPr lang="en-US" sz="2000" b="1" i="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895600" y="4415970"/>
            <a:ext cx="1219200" cy="6894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534228" y="3882570"/>
            <a:ext cx="609600" cy="304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438400" y="3458028"/>
            <a:ext cx="624114" cy="1066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6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480458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i="0" dirty="0" smtClean="0"/>
              <a:t>Your group’s considered opinion (conclusion)</a:t>
            </a:r>
            <a:endParaRPr lang="en-US" sz="2800" i="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21998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i="0" dirty="0" smtClean="0"/>
              <a:t>Justification (result / method)</a:t>
            </a:r>
            <a:endParaRPr lang="en-US" sz="2800" i="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05818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i="0" dirty="0" smtClean="0"/>
              <a:t>Organized on a slide or page (to be shared – Zoom)</a:t>
            </a:r>
            <a:endParaRPr lang="en-US" sz="28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389638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i="0" dirty="0" smtClean="0"/>
              <a:t>One intentional error</a:t>
            </a:r>
            <a:endParaRPr lang="en-US" sz="2800" i="0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800" b="0" i="0" dirty="0" smtClean="0"/>
              <a:t>Find the palindromes</a:t>
            </a:r>
            <a:endParaRPr lang="en-US" sz="4800" b="0" i="0" dirty="0"/>
          </a:p>
        </p:txBody>
      </p:sp>
    </p:spTree>
    <p:extLst>
      <p:ext uri="{BB962C8B-B14F-4D97-AF65-F5344CB8AC3E}">
        <p14:creationId xmlns:p14="http://schemas.microsoft.com/office/powerpoint/2010/main" val="38582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8600"/>
            <a:ext cx="4800600" cy="8953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Box 28" descr="Newsprint"/>
          <p:cNvSpPr txBox="1">
            <a:spLocks noChangeArrowheads="1"/>
          </p:cNvSpPr>
          <p:nvPr/>
        </p:nvSpPr>
        <p:spPr bwMode="auto">
          <a:xfrm>
            <a:off x="1143000" y="1752600"/>
            <a:ext cx="5829300" cy="70788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2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838200"/>
            <a:ext cx="8550275" cy="36782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2163" y="-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/>
              <a:t>DNA </a:t>
            </a:r>
            <a:r>
              <a:rPr lang="en-US" altLang="en-US" sz="4800" b="0" i="0" dirty="0" smtClean="0"/>
              <a:t>Before Double Helix</a:t>
            </a:r>
            <a:endParaRPr lang="en-US" altLang="en-US" sz="4800" b="0" i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48225"/>
            <a:ext cx="8791575" cy="56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895600" y="2271486"/>
            <a:ext cx="5715000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95600" y="2848428"/>
            <a:ext cx="5715000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 Box 28" descr="Newsprint"/>
          <p:cNvSpPr txBox="1">
            <a:spLocks noChangeArrowheads="1"/>
          </p:cNvSpPr>
          <p:nvPr/>
        </p:nvSpPr>
        <p:spPr bwMode="auto">
          <a:xfrm>
            <a:off x="1676400" y="5769114"/>
            <a:ext cx="58293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21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838200"/>
            <a:ext cx="8550275" cy="36782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2163" y="-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/>
              <a:t>DNA </a:t>
            </a:r>
            <a:r>
              <a:rPr lang="en-US" altLang="en-US" sz="4800" b="0" i="0" dirty="0" smtClean="0"/>
              <a:t>Before Double Helix</a:t>
            </a:r>
            <a:endParaRPr lang="en-US" altLang="en-US" sz="4800" b="0" i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48225"/>
            <a:ext cx="8791575" cy="56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895600" y="2502611"/>
            <a:ext cx="5715000" cy="4049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 Box 28" descr="Newsprint"/>
          <p:cNvSpPr txBox="1">
            <a:spLocks noChangeArrowheads="1"/>
          </p:cNvSpPr>
          <p:nvPr/>
        </p:nvSpPr>
        <p:spPr bwMode="auto">
          <a:xfrm>
            <a:off x="1676400" y="5769114"/>
            <a:ext cx="58293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36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838200"/>
            <a:ext cx="8550275" cy="36782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2163" y="-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/>
              <a:t>DNA </a:t>
            </a:r>
            <a:r>
              <a:rPr lang="en-US" altLang="en-US" sz="4800" b="0" i="0" dirty="0" smtClean="0"/>
              <a:t>Before Double Helix</a:t>
            </a:r>
            <a:endParaRPr lang="en-US" altLang="en-US" sz="4800" b="0" i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48225"/>
            <a:ext cx="8791575" cy="56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161972" y="1767114"/>
            <a:ext cx="2057400" cy="15239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 Box 28" descr="Newsprint"/>
          <p:cNvSpPr txBox="1">
            <a:spLocks noChangeArrowheads="1"/>
          </p:cNvSpPr>
          <p:nvPr/>
        </p:nvSpPr>
        <p:spPr bwMode="auto">
          <a:xfrm>
            <a:off x="1676400" y="5769114"/>
            <a:ext cx="58293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1089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838200"/>
            <a:ext cx="8550275" cy="36782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2163" y="-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/>
              <a:t>DNA </a:t>
            </a:r>
            <a:r>
              <a:rPr lang="en-US" altLang="en-US" sz="4800" b="0" i="0" dirty="0" smtClean="0"/>
              <a:t>Before Double Helix</a:t>
            </a:r>
            <a:endParaRPr lang="en-US" altLang="en-US" sz="4800" b="0" i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48225"/>
            <a:ext cx="8791575" cy="56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895600" y="2271486"/>
            <a:ext cx="5715000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895600" y="2848428"/>
            <a:ext cx="5715000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 Box 28" descr="Newsprint"/>
          <p:cNvSpPr txBox="1">
            <a:spLocks noChangeArrowheads="1"/>
          </p:cNvSpPr>
          <p:nvPr/>
        </p:nvSpPr>
        <p:spPr bwMode="auto">
          <a:xfrm>
            <a:off x="1676400" y="5769114"/>
            <a:ext cx="58293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73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3" y="838200"/>
            <a:ext cx="8550275" cy="367823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2163" y="-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/>
              <a:t>DNA </a:t>
            </a:r>
            <a:r>
              <a:rPr lang="en-US" altLang="en-US" sz="4800" b="0" i="0" dirty="0" smtClean="0"/>
              <a:t>Before Double Helix</a:t>
            </a:r>
            <a:endParaRPr lang="en-US" altLang="en-US" sz="4800" b="0" i="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848225"/>
            <a:ext cx="8791575" cy="56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895600" y="2502611"/>
            <a:ext cx="5715000" cy="4049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 Box 28" descr="Newsprint"/>
          <p:cNvSpPr txBox="1">
            <a:spLocks noChangeArrowheads="1"/>
          </p:cNvSpPr>
          <p:nvPr/>
        </p:nvSpPr>
        <p:spPr bwMode="auto">
          <a:xfrm>
            <a:off x="1676400" y="5769114"/>
            <a:ext cx="5829300" cy="7078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/>
            <a:r>
              <a:rPr lang="en-US" sz="2000" dirty="0"/>
              <a:t>I'm having trouble </a:t>
            </a:r>
            <a:r>
              <a:rPr lang="en-US" sz="2000" dirty="0" smtClean="0"/>
              <a:t>interpreting Chargaff's data…. </a:t>
            </a:r>
            <a:br>
              <a:rPr lang="en-US" sz="2000" dirty="0" smtClean="0"/>
            </a:br>
            <a:r>
              <a:rPr lang="en-US" sz="2000" dirty="0" smtClean="0"/>
              <a:t>Why </a:t>
            </a:r>
            <a:r>
              <a:rPr lang="en-US" sz="2000" dirty="0"/>
              <a:t>doesn't the sum </a:t>
            </a:r>
            <a:r>
              <a:rPr lang="en-US" sz="2000" dirty="0" smtClean="0"/>
              <a:t>of all </a:t>
            </a:r>
            <a:r>
              <a:rPr lang="en-US" sz="2000" dirty="0"/>
              <a:t>the nucleotides not equal 1?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91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0" y="21771"/>
            <a:ext cx="7250801" cy="6766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143000" y="4952999"/>
            <a:ext cx="4191000" cy="18353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457200"/>
            <a:ext cx="4267200" cy="830997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 exactly does the article mean by "at equilibrium"?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190750"/>
            <a:ext cx="4191000" cy="3676650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433286" y="2749173"/>
            <a:ext cx="39319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55060" y="2971800"/>
            <a:ext cx="365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1600" y="3206373"/>
            <a:ext cx="39319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93374" y="3429000"/>
            <a:ext cx="4023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95"/>
            <a:ext cx="9144000" cy="508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1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Why is there an atmosphere?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9868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02"/>
          <a:stretch/>
        </p:blipFill>
        <p:spPr bwMode="auto">
          <a:xfrm>
            <a:off x="457201" y="1243013"/>
            <a:ext cx="1524000" cy="203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What is centrifugation?</a:t>
            </a:r>
            <a:endParaRPr lang="en-US" altLang="en-US" sz="3200" b="1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83450"/>
            <a:ext cx="4143375" cy="3078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81" y="4419600"/>
            <a:ext cx="7166919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0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3013"/>
            <a:ext cx="4257229" cy="203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What is centrifugation?</a:t>
            </a:r>
            <a:endParaRPr lang="en-US" altLang="en-US" sz="3200" b="1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83450"/>
            <a:ext cx="4143375" cy="3078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81" y="4419600"/>
            <a:ext cx="7166919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2057400" y="2133600"/>
            <a:ext cx="7620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7620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 smtClean="0">
                <a:latin typeface="Arial Black" panose="020B0A04020102020204" pitchFamily="34" charset="0"/>
              </a:rPr>
              <a:t>DNA</a:t>
            </a:r>
            <a:endParaRPr lang="en-US" i="0" dirty="0">
              <a:latin typeface="Arial Black" panose="020B0A0402010202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986481" y="1143000"/>
            <a:ext cx="308919" cy="50958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9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02" y="787660"/>
            <a:ext cx="4495800" cy="591794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1" y="767539"/>
            <a:ext cx="9152331" cy="6090461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1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2895600" y="2919948"/>
            <a:ext cx="304800" cy="802198"/>
            <a:chOff x="2895600" y="2919948"/>
            <a:chExt cx="304800" cy="802198"/>
          </a:xfrm>
        </p:grpSpPr>
        <p:grpSp>
          <p:nvGrpSpPr>
            <p:cNvPr id="8" name="Group 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20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2895600" y="2919948"/>
            <a:ext cx="304800" cy="802198"/>
            <a:chOff x="2895600" y="2919948"/>
            <a:chExt cx="304800" cy="802198"/>
          </a:xfrm>
        </p:grpSpPr>
        <p:grpSp>
          <p:nvGrpSpPr>
            <p:cNvPr id="8" name="Group 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71800" y="2017202"/>
            <a:ext cx="304800" cy="802198"/>
            <a:chOff x="2895600" y="2919948"/>
            <a:chExt cx="304800" cy="802198"/>
          </a:xfrm>
        </p:grpSpPr>
        <p:grpSp>
          <p:nvGrpSpPr>
            <p:cNvPr id="16" name="Group 1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43200" y="1179002"/>
            <a:ext cx="304800" cy="802198"/>
            <a:chOff x="2895600" y="2919948"/>
            <a:chExt cx="304800" cy="80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24" name="Oval 23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48000" y="3846002"/>
            <a:ext cx="304800" cy="802198"/>
            <a:chOff x="2895600" y="2919948"/>
            <a:chExt cx="304800" cy="802198"/>
          </a:xfrm>
        </p:grpSpPr>
        <p:grpSp>
          <p:nvGrpSpPr>
            <p:cNvPr id="30" name="Group 29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00400" y="4724400"/>
            <a:ext cx="304800" cy="802198"/>
            <a:chOff x="2895600" y="2919948"/>
            <a:chExt cx="304800" cy="802198"/>
          </a:xfrm>
        </p:grpSpPr>
        <p:grpSp>
          <p:nvGrpSpPr>
            <p:cNvPr id="37" name="Group 36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76600" y="5598602"/>
            <a:ext cx="304800" cy="802198"/>
            <a:chOff x="2895600" y="2919948"/>
            <a:chExt cx="304800" cy="802198"/>
          </a:xfrm>
        </p:grpSpPr>
        <p:grpSp>
          <p:nvGrpSpPr>
            <p:cNvPr id="44" name="Group 43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352800" y="4114800"/>
            <a:ext cx="304800" cy="802198"/>
            <a:chOff x="2895600" y="2919948"/>
            <a:chExt cx="304800" cy="802198"/>
          </a:xfrm>
        </p:grpSpPr>
        <p:grpSp>
          <p:nvGrpSpPr>
            <p:cNvPr id="51" name="Group 50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52" name="Oval 51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90800" y="3276600"/>
            <a:ext cx="304800" cy="802198"/>
            <a:chOff x="2895600" y="2919948"/>
            <a:chExt cx="304800" cy="802198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59" name="Oval 5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362200" y="2438400"/>
            <a:ext cx="304800" cy="802198"/>
            <a:chOff x="2895600" y="2919948"/>
            <a:chExt cx="304800" cy="802198"/>
          </a:xfrm>
        </p:grpSpPr>
        <p:grpSp>
          <p:nvGrpSpPr>
            <p:cNvPr id="65" name="Group 64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69" name="Oval 68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66" name="Oval 65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86000" y="1600200"/>
            <a:ext cx="304800" cy="802198"/>
            <a:chOff x="2895600" y="2919948"/>
            <a:chExt cx="304800" cy="802198"/>
          </a:xfrm>
        </p:grpSpPr>
        <p:grpSp>
          <p:nvGrpSpPr>
            <p:cNvPr id="72" name="Group 71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73" name="Oval 72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0400" y="1712402"/>
            <a:ext cx="304800" cy="802198"/>
            <a:chOff x="2895600" y="2919948"/>
            <a:chExt cx="304800" cy="802198"/>
          </a:xfrm>
        </p:grpSpPr>
        <p:grpSp>
          <p:nvGrpSpPr>
            <p:cNvPr id="79" name="Group 78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83" name="Oval 82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Oval 79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29000" y="2703002"/>
            <a:ext cx="304800" cy="802198"/>
            <a:chOff x="2895600" y="2919948"/>
            <a:chExt cx="304800" cy="802198"/>
          </a:xfrm>
        </p:grpSpPr>
        <p:grpSp>
          <p:nvGrpSpPr>
            <p:cNvPr id="86" name="Group 8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90" name="Oval 8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7" name="Oval 8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743200" y="4912802"/>
            <a:ext cx="304800" cy="802198"/>
            <a:chOff x="2895600" y="2919948"/>
            <a:chExt cx="304800" cy="802198"/>
          </a:xfrm>
        </p:grpSpPr>
        <p:grpSp>
          <p:nvGrpSpPr>
            <p:cNvPr id="93" name="Group 92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97" name="Oval 96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8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2895600" y="2916936"/>
            <a:ext cx="304800" cy="802198"/>
            <a:chOff x="2895600" y="2919948"/>
            <a:chExt cx="304800" cy="802198"/>
          </a:xfrm>
        </p:grpSpPr>
        <p:grpSp>
          <p:nvGrpSpPr>
            <p:cNvPr id="8" name="Group 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71800" y="2916936"/>
            <a:ext cx="304800" cy="802198"/>
            <a:chOff x="2895600" y="2919948"/>
            <a:chExt cx="304800" cy="802198"/>
          </a:xfrm>
        </p:grpSpPr>
        <p:grpSp>
          <p:nvGrpSpPr>
            <p:cNvPr id="16" name="Group 1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43200" y="2916936"/>
            <a:ext cx="304800" cy="802198"/>
            <a:chOff x="2895600" y="2919948"/>
            <a:chExt cx="304800" cy="80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24" name="Oval 23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48000" y="2916936"/>
            <a:ext cx="304800" cy="802198"/>
            <a:chOff x="2895600" y="2919948"/>
            <a:chExt cx="304800" cy="802198"/>
          </a:xfrm>
        </p:grpSpPr>
        <p:grpSp>
          <p:nvGrpSpPr>
            <p:cNvPr id="30" name="Group 29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00400" y="2916936"/>
            <a:ext cx="304800" cy="802198"/>
            <a:chOff x="2895600" y="2919948"/>
            <a:chExt cx="304800" cy="802198"/>
          </a:xfrm>
        </p:grpSpPr>
        <p:grpSp>
          <p:nvGrpSpPr>
            <p:cNvPr id="37" name="Group 36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76600" y="2916936"/>
            <a:ext cx="304800" cy="802198"/>
            <a:chOff x="2895600" y="2919948"/>
            <a:chExt cx="304800" cy="802198"/>
          </a:xfrm>
        </p:grpSpPr>
        <p:grpSp>
          <p:nvGrpSpPr>
            <p:cNvPr id="44" name="Group 43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48" name="Oval 47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352800" y="2916936"/>
            <a:ext cx="304800" cy="802198"/>
            <a:chOff x="2895600" y="2919948"/>
            <a:chExt cx="304800" cy="802198"/>
          </a:xfrm>
        </p:grpSpPr>
        <p:grpSp>
          <p:nvGrpSpPr>
            <p:cNvPr id="51" name="Group 50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52" name="Oval 51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90800" y="2916936"/>
            <a:ext cx="304800" cy="802198"/>
            <a:chOff x="2895600" y="2919948"/>
            <a:chExt cx="304800" cy="802198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59" name="Oval 5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362200" y="2916936"/>
            <a:ext cx="304800" cy="802198"/>
            <a:chOff x="2895600" y="2919948"/>
            <a:chExt cx="304800" cy="802198"/>
          </a:xfrm>
        </p:grpSpPr>
        <p:grpSp>
          <p:nvGrpSpPr>
            <p:cNvPr id="65" name="Group 64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69" name="Oval 68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66" name="Oval 65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86000" y="2916936"/>
            <a:ext cx="304800" cy="802198"/>
            <a:chOff x="2895600" y="2919948"/>
            <a:chExt cx="304800" cy="802198"/>
          </a:xfrm>
        </p:grpSpPr>
        <p:grpSp>
          <p:nvGrpSpPr>
            <p:cNvPr id="72" name="Group 71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73" name="Oval 72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0400" y="2916936"/>
            <a:ext cx="304800" cy="802198"/>
            <a:chOff x="2895600" y="2919948"/>
            <a:chExt cx="304800" cy="802198"/>
          </a:xfrm>
        </p:grpSpPr>
        <p:grpSp>
          <p:nvGrpSpPr>
            <p:cNvPr id="79" name="Group 78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83" name="Oval 82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0" name="Oval 79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429000" y="2916936"/>
            <a:ext cx="304800" cy="802198"/>
            <a:chOff x="2895600" y="2919948"/>
            <a:chExt cx="304800" cy="802198"/>
          </a:xfrm>
        </p:grpSpPr>
        <p:grpSp>
          <p:nvGrpSpPr>
            <p:cNvPr id="86" name="Group 8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90" name="Oval 8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87" name="Oval 8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743200" y="2916936"/>
            <a:ext cx="304800" cy="802198"/>
            <a:chOff x="2895600" y="2919948"/>
            <a:chExt cx="304800" cy="802198"/>
          </a:xfrm>
        </p:grpSpPr>
        <p:grpSp>
          <p:nvGrpSpPr>
            <p:cNvPr id="93" name="Group 92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97" name="Oval 96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4" name="Oval 93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3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0" y="21771"/>
            <a:ext cx="7250801" cy="6766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143000" y="4952999"/>
            <a:ext cx="4191000" cy="18353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457200"/>
            <a:ext cx="4267200" cy="830997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What exactly does the article mean by "at equilibrium"?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190750"/>
            <a:ext cx="4191000" cy="3676650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433286" y="2749173"/>
            <a:ext cx="39319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55060" y="2971800"/>
            <a:ext cx="365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1600" y="3206373"/>
            <a:ext cx="39319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93374" y="3429000"/>
            <a:ext cx="4023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0" y="21771"/>
            <a:ext cx="7250801" cy="6766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143000" y="3657600"/>
            <a:ext cx="4191000" cy="12257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5059740"/>
            <a:ext cx="40386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…does </a:t>
            </a:r>
            <a:r>
              <a:rPr lang="en-US" sz="2400" dirty="0"/>
              <a:t>that mean the used an isotope of nitrogen as a dye to locate </a:t>
            </a:r>
            <a:r>
              <a:rPr lang="en-US" sz="2400" dirty="0" smtClean="0"/>
              <a:t>it after</a:t>
            </a:r>
            <a:r>
              <a:rPr lang="en-US" sz="2400" dirty="0"/>
              <a:t>  centrifuging the bacterial DNA?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3" y="914400"/>
            <a:ext cx="6885292" cy="1963964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r="20437"/>
          <a:stretch/>
        </p:blipFill>
        <p:spPr bwMode="auto">
          <a:xfrm>
            <a:off x="539421" y="555171"/>
            <a:ext cx="8604579" cy="523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301752" y="117565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301752" y="141514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301752" y="1676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01752" y="19340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301752" y="2191656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2971800" y="5210051"/>
            <a:ext cx="304800" cy="802198"/>
            <a:chOff x="2895600" y="2919948"/>
            <a:chExt cx="304800" cy="802198"/>
          </a:xfrm>
        </p:grpSpPr>
        <p:grpSp>
          <p:nvGrpSpPr>
            <p:cNvPr id="8" name="Group 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52800" y="5217602"/>
            <a:ext cx="304800" cy="802198"/>
            <a:chOff x="2895600" y="2919948"/>
            <a:chExt cx="304800" cy="802198"/>
          </a:xfrm>
        </p:grpSpPr>
        <p:grpSp>
          <p:nvGrpSpPr>
            <p:cNvPr id="16" name="Group 1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2948765" y="314854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49559" y="2974882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1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>
                <a:solidFill>
                  <a:srgbClr val="FFFF00"/>
                </a:solidFill>
              </a:rPr>
              <a:t>Where does it go?</a:t>
            </a:r>
            <a:endParaRPr lang="en-US" altLang="en-US" sz="3200" b="1" i="0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geogrify.net/GEO1/Images/Geosystems/EG_7e_Figure_02_17a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" b="7522"/>
          <a:stretch/>
        </p:blipFill>
        <p:spPr bwMode="auto">
          <a:xfrm>
            <a:off x="1570037" y="830997"/>
            <a:ext cx="7345363" cy="59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30997"/>
            <a:ext cx="685800" cy="2982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00B0F0"/>
                </a:solidFill>
              </a:rPr>
              <a:t>g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r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a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v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I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t</a:t>
            </a:r>
            <a:br>
              <a:rPr lang="en-US" sz="4000" i="0" dirty="0" smtClean="0">
                <a:solidFill>
                  <a:srgbClr val="00B0F0"/>
                </a:solidFill>
              </a:rPr>
            </a:br>
            <a:r>
              <a:rPr lang="en-US" sz="4000" i="0" dirty="0" smtClean="0">
                <a:solidFill>
                  <a:srgbClr val="00B0F0"/>
                </a:solidFill>
              </a:rPr>
              <a:t>y</a:t>
            </a:r>
            <a:endParaRPr lang="en-US" sz="4000" i="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919948"/>
            <a:ext cx="6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i="0" dirty="0" smtClean="0">
                <a:solidFill>
                  <a:srgbClr val="66FF33"/>
                </a:solidFill>
              </a:rPr>
              <a:t>d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f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err="1" smtClean="0">
                <a:solidFill>
                  <a:srgbClr val="66FF33"/>
                </a:solidFill>
              </a:rPr>
              <a:t>f</a:t>
            </a:r>
            <a:r>
              <a:rPr lang="en-US" sz="4000" i="0" dirty="0" smtClean="0">
                <a:solidFill>
                  <a:srgbClr val="66FF33"/>
                </a:solidFill>
              </a:rPr>
              <a:t/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u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s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I</a:t>
            </a:r>
            <a:br>
              <a:rPr lang="en-US" sz="4000" i="0" dirty="0" smtClean="0">
                <a:solidFill>
                  <a:srgbClr val="66FF33"/>
                </a:solidFill>
              </a:rPr>
            </a:br>
            <a:r>
              <a:rPr lang="en-US" sz="4000" i="0" dirty="0" smtClean="0">
                <a:solidFill>
                  <a:srgbClr val="66FF33"/>
                </a:solidFill>
              </a:rPr>
              <a:t>on</a:t>
            </a:r>
            <a:endParaRPr lang="en-US" sz="4000" i="0" dirty="0">
              <a:solidFill>
                <a:srgbClr val="66FF3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066800" y="9906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66FF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37458" y="3886200"/>
            <a:ext cx="0" cy="17526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2971800" y="3160202"/>
            <a:ext cx="304800" cy="802198"/>
            <a:chOff x="2895600" y="2919948"/>
            <a:chExt cx="304800" cy="802198"/>
          </a:xfrm>
        </p:grpSpPr>
        <p:grpSp>
          <p:nvGrpSpPr>
            <p:cNvPr id="8" name="Group 7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52800" y="4150802"/>
            <a:ext cx="304800" cy="802198"/>
            <a:chOff x="2895600" y="2919948"/>
            <a:chExt cx="304800" cy="802198"/>
          </a:xfrm>
        </p:grpSpPr>
        <p:grpSp>
          <p:nvGrpSpPr>
            <p:cNvPr id="16" name="Group 15"/>
            <p:cNvGrpSpPr/>
            <p:nvPr/>
          </p:nvGrpSpPr>
          <p:grpSpPr>
            <a:xfrm>
              <a:off x="2895600" y="2919948"/>
              <a:ext cx="304800" cy="802198"/>
              <a:chOff x="2895600" y="2919948"/>
              <a:chExt cx="304800" cy="802198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895600" y="2919948"/>
                <a:ext cx="304800" cy="43285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 bwMode="auto">
              <a:xfrm>
                <a:off x="2979868" y="3367144"/>
                <a:ext cx="96819" cy="355002"/>
              </a:xfrm>
              <a:custGeom>
                <a:avLst/>
                <a:gdLst>
                  <a:gd name="connsiteX0" fmla="*/ 53788 w 96819"/>
                  <a:gd name="connsiteY0" fmla="*/ 0 h 355002"/>
                  <a:gd name="connsiteX1" fmla="*/ 64546 w 96819"/>
                  <a:gd name="connsiteY1" fmla="*/ 53788 h 355002"/>
                  <a:gd name="connsiteX2" fmla="*/ 32273 w 96819"/>
                  <a:gd name="connsiteY2" fmla="*/ 64545 h 355002"/>
                  <a:gd name="connsiteX3" fmla="*/ 21516 w 96819"/>
                  <a:gd name="connsiteY3" fmla="*/ 129091 h 355002"/>
                  <a:gd name="connsiteX4" fmla="*/ 32273 w 96819"/>
                  <a:gd name="connsiteY4" fmla="*/ 182880 h 355002"/>
                  <a:gd name="connsiteX5" fmla="*/ 64546 w 96819"/>
                  <a:gd name="connsiteY5" fmla="*/ 204395 h 355002"/>
                  <a:gd name="connsiteX6" fmla="*/ 86061 w 96819"/>
                  <a:gd name="connsiteY6" fmla="*/ 268941 h 355002"/>
                  <a:gd name="connsiteX7" fmla="*/ 96819 w 96819"/>
                  <a:gd name="connsiteY7" fmla="*/ 301214 h 355002"/>
                  <a:gd name="connsiteX8" fmla="*/ 0 w 96819"/>
                  <a:gd name="connsiteY8" fmla="*/ 344244 h 355002"/>
                  <a:gd name="connsiteX9" fmla="*/ 0 w 96819"/>
                  <a:gd name="connsiteY9" fmla="*/ 355002 h 35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819" h="355002">
                    <a:moveTo>
                      <a:pt x="53788" y="0"/>
                    </a:moveTo>
                    <a:cubicBezTo>
                      <a:pt x="57374" y="17929"/>
                      <a:pt x="70328" y="36442"/>
                      <a:pt x="64546" y="53788"/>
                    </a:cubicBezTo>
                    <a:cubicBezTo>
                      <a:pt x="60960" y="64546"/>
                      <a:pt x="37899" y="54700"/>
                      <a:pt x="32273" y="64545"/>
                    </a:cubicBezTo>
                    <a:cubicBezTo>
                      <a:pt x="21451" y="83483"/>
                      <a:pt x="25102" y="107576"/>
                      <a:pt x="21516" y="129091"/>
                    </a:cubicBezTo>
                    <a:cubicBezTo>
                      <a:pt x="25102" y="147021"/>
                      <a:pt x="23201" y="167004"/>
                      <a:pt x="32273" y="182880"/>
                    </a:cubicBezTo>
                    <a:cubicBezTo>
                      <a:pt x="38688" y="194106"/>
                      <a:pt x="57694" y="193431"/>
                      <a:pt x="64546" y="204395"/>
                    </a:cubicBezTo>
                    <a:cubicBezTo>
                      <a:pt x="76566" y="223627"/>
                      <a:pt x="78889" y="247426"/>
                      <a:pt x="86061" y="268941"/>
                    </a:cubicBezTo>
                    <a:lnTo>
                      <a:pt x="96819" y="301214"/>
                    </a:lnTo>
                    <a:cubicBezTo>
                      <a:pt x="64864" y="311865"/>
                      <a:pt x="25571" y="318673"/>
                      <a:pt x="0" y="344244"/>
                    </a:cubicBezTo>
                    <a:lnTo>
                      <a:pt x="0" y="355002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 bwMode="auto">
            <a:xfrm>
              <a:off x="2983992" y="30480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060192" y="3200400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121878" y="307702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2948765" y="3148548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049559" y="2974882"/>
              <a:ext cx="64008" cy="64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9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Tuesday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14 February 2017</a:t>
            </a:r>
            <a:endParaRPr lang="en-US" altLang="en-US" sz="3200" b="1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685614"/>
            <a:ext cx="2971800" cy="962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62238"/>
            <a:ext cx="6148504" cy="2214562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2209800" y="3733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572000" y="3962400"/>
            <a:ext cx="3657600" cy="2743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12866" y="3119686"/>
            <a:ext cx="3202448" cy="2424771"/>
          </a:xfrm>
          <a:custGeom>
            <a:avLst/>
            <a:gdLst>
              <a:gd name="connsiteX0" fmla="*/ 3311928 w 3311928"/>
              <a:gd name="connsiteY0" fmla="*/ 597358 h 2440672"/>
              <a:gd name="connsiteX1" fmla="*/ 2600728 w 3311928"/>
              <a:gd name="connsiteY1" fmla="*/ 103872 h 2440672"/>
              <a:gd name="connsiteX2" fmla="*/ 1613757 w 3311928"/>
              <a:gd name="connsiteY2" fmla="*/ 147415 h 2440672"/>
              <a:gd name="connsiteX3" fmla="*/ 133300 w 3311928"/>
              <a:gd name="connsiteY3" fmla="*/ 1627872 h 2440672"/>
              <a:gd name="connsiteX4" fmla="*/ 162328 w 3311928"/>
              <a:gd name="connsiteY4" fmla="*/ 2440672 h 2440672"/>
              <a:gd name="connsiteX0" fmla="*/ 3202448 w 3202448"/>
              <a:gd name="connsiteY0" fmla="*/ 581457 h 2424771"/>
              <a:gd name="connsiteX1" fmla="*/ 2491248 w 3202448"/>
              <a:gd name="connsiteY1" fmla="*/ 87971 h 2424771"/>
              <a:gd name="connsiteX2" fmla="*/ 1504277 w 3202448"/>
              <a:gd name="connsiteY2" fmla="*/ 131514 h 2424771"/>
              <a:gd name="connsiteX3" fmla="*/ 299591 w 3202448"/>
              <a:gd name="connsiteY3" fmla="*/ 1379742 h 2424771"/>
              <a:gd name="connsiteX4" fmla="*/ 52848 w 3202448"/>
              <a:gd name="connsiteY4" fmla="*/ 2424771 h 242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448" h="2424771">
                <a:moveTo>
                  <a:pt x="3202448" y="581457"/>
                </a:moveTo>
                <a:cubicBezTo>
                  <a:pt x="2988362" y="372209"/>
                  <a:pt x="2774276" y="162961"/>
                  <a:pt x="2491248" y="87971"/>
                </a:cubicBezTo>
                <a:cubicBezTo>
                  <a:pt x="2208220" y="12981"/>
                  <a:pt x="1869553" y="-83781"/>
                  <a:pt x="1504277" y="131514"/>
                </a:cubicBezTo>
                <a:cubicBezTo>
                  <a:pt x="1139001" y="346809"/>
                  <a:pt x="541496" y="997533"/>
                  <a:pt x="299591" y="1379742"/>
                </a:cubicBezTo>
                <a:cubicBezTo>
                  <a:pt x="57686" y="1761951"/>
                  <a:pt x="-82619" y="2209475"/>
                  <a:pt x="52848" y="24247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spect="1"/>
          </p:cNvSpPr>
          <p:nvPr/>
        </p:nvSpPr>
        <p:spPr bwMode="auto">
          <a:xfrm rot="3120000">
            <a:off x="3399344" y="6005167"/>
            <a:ext cx="36576" cy="274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spect="1"/>
          </p:cNvSpPr>
          <p:nvPr/>
        </p:nvSpPr>
        <p:spPr bwMode="auto">
          <a:xfrm rot="3120000">
            <a:off x="2516689" y="5608241"/>
            <a:ext cx="1219200" cy="9144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spect="1"/>
          </p:cNvSpPr>
          <p:nvPr/>
        </p:nvSpPr>
        <p:spPr bwMode="auto">
          <a:xfrm rot="3120000">
            <a:off x="1680579" y="5300629"/>
            <a:ext cx="2438400" cy="1828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spect="1"/>
          </p:cNvSpPr>
          <p:nvPr/>
        </p:nvSpPr>
        <p:spPr bwMode="auto">
          <a:xfrm rot="3120000">
            <a:off x="679531" y="4864843"/>
            <a:ext cx="3657600" cy="2743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 rot="3120000">
            <a:off x="-36351" y="4534011"/>
            <a:ext cx="4663440" cy="54864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Tuesday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14 February 2017</a:t>
            </a:r>
            <a:endParaRPr lang="en-US" altLang="en-US" sz="3200" b="1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685614"/>
            <a:ext cx="2971800" cy="962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62238"/>
            <a:ext cx="6148504" cy="2214562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2209800" y="42962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5715000" y="3962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 rot="3120000">
            <a:off x="-57968" y="4523468"/>
            <a:ext cx="4663440" cy="10972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 rot="3120000">
            <a:off x="-14117" y="4502381"/>
            <a:ext cx="4663440" cy="21945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Aerial shot of I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322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/>
          </p:cNvSpPr>
          <p:nvPr/>
        </p:nvSpPr>
        <p:spPr bwMode="auto">
          <a:xfrm rot="3120000">
            <a:off x="-106430" y="4270239"/>
            <a:ext cx="4663440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0886"/>
            <a:ext cx="8778240" cy="15435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1" y="3429000"/>
            <a:ext cx="38100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question 4, what is a single strand of spaghetti supposed to represent in the model?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 descr="Image result for spaghetti uncook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724400" cy="31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219200"/>
            <a:ext cx="8782050" cy="24860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0" y="3893403"/>
            <a:ext cx="3352800" cy="461665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am stuck on problem 2</a:t>
            </a:r>
          </a:p>
        </p:txBody>
      </p:sp>
    </p:spTree>
    <p:extLst>
      <p:ext uri="{BB962C8B-B14F-4D97-AF65-F5344CB8AC3E}">
        <p14:creationId xmlns:p14="http://schemas.microsoft.com/office/powerpoint/2010/main" val="26835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2400"/>
            <a:ext cx="4705350" cy="800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5212140"/>
            <a:ext cx="7315200" cy="156966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2857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Could you go over problem 1? I was reading through but it is hard to figure out which tube is the one with the single strand based on the given data, is there any specific patterns I should be looking for?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238256"/>
            <a:ext cx="8778240" cy="390521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0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val 123"/>
          <p:cNvSpPr/>
          <p:nvPr/>
        </p:nvSpPr>
        <p:spPr bwMode="auto">
          <a:xfrm>
            <a:off x="228600" y="399433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229326" y="536883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8122194" y="2631438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8122920" y="40059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8123646" y="5380446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>
            <a:off x="227874" y="2634342"/>
            <a:ext cx="548640" cy="54864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138535"/>
            <a:ext cx="1143000" cy="369332"/>
          </a:xfrm>
          <a:prstGeom prst="rect">
            <a:avLst/>
          </a:prstGeom>
          <a:solidFill>
            <a:srgbClr val="FFDD9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981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26670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90600" y="33528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40386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0600" y="47244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0600" y="5410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53000" y="1995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53000" y="2681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33675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40533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7391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3000" y="5424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6110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1N</a:t>
            </a:r>
            <a:endParaRPr lang="en-US" sz="2400" i="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2N</a:t>
            </a:r>
            <a:endParaRPr lang="en-US" sz="2400" i="0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3N</a:t>
            </a:r>
            <a:endParaRPr lang="en-US" sz="2400" i="0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4N</a:t>
            </a:r>
            <a:endParaRPr lang="en-US" sz="24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5N</a:t>
            </a:r>
            <a:endParaRPr lang="en-US" sz="2400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6N</a:t>
            </a:r>
            <a:endParaRPr lang="en-US" sz="24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81534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1S</a:t>
            </a:r>
            <a:endParaRPr lang="en-US" sz="24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81534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2S</a:t>
            </a:r>
            <a:endParaRPr lang="en-US" sz="24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81534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3S</a:t>
            </a:r>
            <a:endParaRPr lang="en-US" sz="24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534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4S</a:t>
            </a:r>
            <a:endParaRPr lang="en-US" sz="24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8153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5S</a:t>
            </a:r>
            <a:endParaRPr lang="en-US" sz="24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534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6S</a:t>
            </a:r>
            <a:endParaRPr lang="en-US" sz="2400" i="0" dirty="0"/>
          </a:p>
        </p:txBody>
      </p:sp>
      <p:sp>
        <p:nvSpPr>
          <p:cNvPr id="35" name="TextBox 34"/>
          <p:cNvSpPr txBox="1"/>
          <p:nvPr/>
        </p:nvSpPr>
        <p:spPr>
          <a:xfrm>
            <a:off x="8153400" y="6096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7S</a:t>
            </a:r>
            <a:endParaRPr lang="en-US" sz="2400" i="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95400" y="2553924"/>
            <a:ext cx="2344992" cy="186816"/>
            <a:chOff x="1295400" y="2376948"/>
            <a:chExt cx="2344992" cy="186816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5400" y="3062748"/>
            <a:ext cx="2344992" cy="186816"/>
            <a:chOff x="1295400" y="2376948"/>
            <a:chExt cx="2344992" cy="18681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95400" y="3940272"/>
            <a:ext cx="2344992" cy="186816"/>
            <a:chOff x="1295400" y="2376948"/>
            <a:chExt cx="2344992" cy="186816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95400" y="4434348"/>
            <a:ext cx="2344992" cy="186816"/>
            <a:chOff x="1295400" y="2376948"/>
            <a:chExt cx="2344992" cy="18681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95400" y="5311872"/>
            <a:ext cx="2344992" cy="186816"/>
            <a:chOff x="1295400" y="2376948"/>
            <a:chExt cx="2344992" cy="186816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5805948"/>
            <a:ext cx="2344992" cy="186816"/>
            <a:chOff x="1295400" y="2376948"/>
            <a:chExt cx="2344992" cy="186816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21712" y="2553924"/>
            <a:ext cx="2344992" cy="186816"/>
            <a:chOff x="1295400" y="2376948"/>
            <a:chExt cx="2344992" cy="186816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21712" y="3062748"/>
            <a:ext cx="2344992" cy="186816"/>
            <a:chOff x="1295400" y="2376948"/>
            <a:chExt cx="2344992" cy="18681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1712" y="3940272"/>
            <a:ext cx="2344992" cy="186816"/>
            <a:chOff x="1295400" y="2376948"/>
            <a:chExt cx="2344992" cy="186816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21712" y="4434348"/>
            <a:ext cx="2344992" cy="186816"/>
            <a:chOff x="1295400" y="2376948"/>
            <a:chExt cx="2344992" cy="186816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21712" y="5311872"/>
            <a:ext cx="2344992" cy="186816"/>
            <a:chOff x="1295400" y="2376948"/>
            <a:chExt cx="2344992" cy="186816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321712" y="5805948"/>
            <a:ext cx="2344992" cy="186816"/>
            <a:chOff x="1295400" y="2376948"/>
            <a:chExt cx="2344992" cy="186816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99" name="Oval 98"/>
          <p:cNvSpPr/>
          <p:nvPr/>
        </p:nvSpPr>
        <p:spPr bwMode="auto">
          <a:xfrm>
            <a:off x="1143000" y="232778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143000" y="374854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143000" y="511032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2576052" y="233270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576052" y="375346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5152104" y="233762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5152104" y="512016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6594984" y="234254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594984" y="376330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6594984" y="512508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4392" y="2576538"/>
            <a:ext cx="6272988" cy="3374193"/>
            <a:chOff x="1354392" y="2576538"/>
            <a:chExt cx="6272988" cy="3374193"/>
          </a:xfrm>
        </p:grpSpPr>
        <p:sp>
          <p:nvSpPr>
            <p:cNvPr id="4" name="TextBox 3"/>
            <p:cNvSpPr txBox="1"/>
            <p:nvPr/>
          </p:nvSpPr>
          <p:spPr>
            <a:xfrm>
              <a:off x="6796548" y="5354919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L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97912" y="5334000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K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4392" y="5365956"/>
              <a:ext cx="228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I           J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380704" y="3976188"/>
              <a:ext cx="22442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G          H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09572" y="3963846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F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371600" y="398722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E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816216" y="2597457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D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17580" y="2576538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812032" y="258511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374060" y="2608494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A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3" name="Oval 122"/>
          <p:cNvSpPr/>
          <p:nvPr/>
        </p:nvSpPr>
        <p:spPr bwMode="auto">
          <a:xfrm>
            <a:off x="5181600" y="374854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2561925" y="5053573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62200" y="1447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>
                <a:latin typeface="Arial" pitchFamily="34" charset="0"/>
                <a:cs typeface="Arial" pitchFamily="34" charset="0"/>
              </a:rPr>
              <a:t>Connect to: https</a:t>
            </a:r>
            <a:r>
              <a:rPr lang="en-US" sz="2400" i="0" dirty="0">
                <a:latin typeface="Arial" pitchFamily="34" charset="0"/>
                <a:cs typeface="Arial" pitchFamily="34" charset="0"/>
              </a:rPr>
              <a:t>://vcu.zoom.us/j/2504526209</a:t>
            </a:r>
          </a:p>
        </p:txBody>
      </p:sp>
      <p:sp>
        <p:nvSpPr>
          <p:cNvPr id="122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800" b="0" i="0" dirty="0" smtClean="0"/>
              <a:t>PS3, problems 1,2,3,4,5</a:t>
            </a:r>
            <a:endParaRPr lang="en-US" sz="4800" b="0" i="0" dirty="0"/>
          </a:p>
        </p:txBody>
      </p:sp>
    </p:spTree>
    <p:extLst>
      <p:ext uri="{BB962C8B-B14F-4D97-AF65-F5344CB8AC3E}">
        <p14:creationId xmlns:p14="http://schemas.microsoft.com/office/powerpoint/2010/main" val="28738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4495800" cy="44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371600"/>
            <a:ext cx="3581400" cy="35814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44563" y="76200"/>
            <a:ext cx="75438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The Double Slit Experiment</a:t>
            </a:r>
            <a:endParaRPr lang="en-US" altLang="en-US" sz="4800" b="0" i="0" dirty="0"/>
          </a:p>
        </p:txBody>
      </p:sp>
    </p:spTree>
    <p:extLst>
      <p:ext uri="{BB962C8B-B14F-4D97-AF65-F5344CB8AC3E}">
        <p14:creationId xmlns:p14="http://schemas.microsoft.com/office/powerpoint/2010/main" val="20245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38200"/>
            <a:ext cx="9144000" cy="5574479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Is DNA heavier than water?</a:t>
            </a:r>
            <a:endParaRPr lang="en-US" altLang="en-US" sz="3200" b="1" i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792565" y="1885262"/>
            <a:ext cx="437035" cy="5409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7316" y="1344275"/>
            <a:ext cx="457200" cy="54098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9906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0" dirty="0" smtClean="0"/>
              <a:t>H</a:t>
            </a:r>
            <a:r>
              <a:rPr lang="en-US" sz="4000" i="0" baseline="-25000" dirty="0" smtClean="0"/>
              <a:t>2</a:t>
            </a:r>
            <a:r>
              <a:rPr lang="en-US" sz="4000" i="0" dirty="0" smtClean="0"/>
              <a:t>O</a:t>
            </a:r>
            <a:endParaRPr lang="en-US" sz="4000" i="0" dirty="0"/>
          </a:p>
        </p:txBody>
      </p:sp>
    </p:spTree>
    <p:extLst>
      <p:ext uri="{BB962C8B-B14F-4D97-AF65-F5344CB8AC3E}">
        <p14:creationId xmlns:p14="http://schemas.microsoft.com/office/powerpoint/2010/main" val="40842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" y="132356"/>
            <a:ext cx="7866734" cy="6649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751118" y="285205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751118" y="3370941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747486" y="385354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3962400" y="15240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38200"/>
            <a:ext cx="9144000" cy="5574479"/>
          </a:xfrm>
          <a:prstGeom prst="rect">
            <a:avLst/>
          </a:prstGeom>
        </p:spPr>
      </p:pic>
      <p:pic>
        <p:nvPicPr>
          <p:cNvPr id="3" name="Picture 2" descr="DNA__image_43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1600715"/>
            <a:ext cx="3962400" cy="464768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Is DNA heavier than water?</a:t>
            </a:r>
            <a:endParaRPr lang="en-US" altLang="en-US" sz="3200" b="1" i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858000" y="1885262"/>
            <a:ext cx="1371600" cy="5409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315200" y="2423886"/>
            <a:ext cx="457200" cy="54098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9906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0" dirty="0" smtClean="0"/>
              <a:t>DNA</a:t>
            </a:r>
            <a:endParaRPr lang="en-US" sz="4000" i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23292" y="1364013"/>
            <a:ext cx="452876" cy="5409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3013"/>
            <a:ext cx="4257229" cy="203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0" i="0" dirty="0" smtClean="0"/>
              <a:t>What is centrifugation?</a:t>
            </a:r>
            <a:endParaRPr lang="en-US" altLang="en-US" sz="3200" b="1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83450"/>
            <a:ext cx="4143375" cy="3078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81" y="4419600"/>
            <a:ext cx="7166919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2057400" y="2133600"/>
            <a:ext cx="7620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0355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Tuesday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14 February 2017</a:t>
            </a:r>
            <a:endParaRPr lang="en-US" altLang="en-US" sz="3200" b="1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419600" y="3685614"/>
            <a:ext cx="2971800" cy="962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2662238"/>
            <a:ext cx="6148504" cy="2214562"/>
          </a:xfrm>
          <a:prstGeom prst="rect">
            <a:avLst/>
          </a:prstGeom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>
            <a:off x="2209800" y="429622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4038600" y="3962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7130</TotalTime>
  <Words>1090</Words>
  <Application>Microsoft Office PowerPoint</Application>
  <PresentationFormat>On-screen Show (4:3)</PresentationFormat>
  <Paragraphs>301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ＭＳ Ｐゴシック</vt:lpstr>
      <vt:lpstr>Arial</vt:lpstr>
      <vt:lpstr>Arial Black</vt:lpstr>
      <vt:lpstr>Calibri</vt:lpstr>
      <vt:lpstr>Courier New</vt:lpstr>
      <vt:lpstr>Lucida Handwriting</vt:lpstr>
      <vt:lpstr>Lucida Sans Unicode</vt:lpstr>
      <vt:lpstr>Symbol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Commwealth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 Elhai</dc:creator>
  <cp:lastModifiedBy>jelhai</cp:lastModifiedBy>
  <cp:revision>356</cp:revision>
  <dcterms:created xsi:type="dcterms:W3CDTF">2011-01-17T21:08:00Z</dcterms:created>
  <dcterms:modified xsi:type="dcterms:W3CDTF">2017-02-16T14:16:26Z</dcterms:modified>
</cp:coreProperties>
</file>